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1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23"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44"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ECDFED"/>
    <a:srgbClr val="AE4F98"/>
    <a:srgbClr val="4B287E"/>
    <a:srgbClr val="EDDFED"/>
    <a:srgbClr val="86D0F4"/>
    <a:srgbClr val="009FE3"/>
    <a:srgbClr val="D4EDFC"/>
    <a:srgbClr val="C896C3"/>
    <a:srgbClr val="EB8B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4" autoAdjust="0"/>
    <p:restoredTop sz="96327"/>
  </p:normalViewPr>
  <p:slideViewPr>
    <p:cSldViewPr snapToGrid="0" snapToObjects="1">
      <p:cViewPr varScale="1">
        <p:scale>
          <a:sx n="86" d="100"/>
          <a:sy n="86" d="100"/>
        </p:scale>
        <p:origin x="758"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138B2A57-699A-4D69-9340-643BF5908B71}"/>
    <pc:docChg chg="custSel">
      <pc:chgData name="Chloe Shuttlewood" userId="d54142b5-145a-4f78-a2be-2b3db04d1597" providerId="ADAL" clId="{138B2A57-699A-4D69-9340-643BF5908B71}" dt="2021-06-28T11:29:38.081" v="8" actId="1592"/>
      <pc:docMkLst>
        <pc:docMk/>
      </pc:docMkLst>
      <pc:sldChg chg="delCm">
        <pc:chgData name="Chloe Shuttlewood" userId="d54142b5-145a-4f78-a2be-2b3db04d1597" providerId="ADAL" clId="{138B2A57-699A-4D69-9340-643BF5908B71}" dt="2021-06-28T11:29:27.329" v="1" actId="1592"/>
        <pc:sldMkLst>
          <pc:docMk/>
          <pc:sldMk cId="2260568766" sldId="279"/>
        </pc:sldMkLst>
      </pc:sldChg>
      <pc:sldChg chg="delCm">
        <pc:chgData name="Chloe Shuttlewood" userId="d54142b5-145a-4f78-a2be-2b3db04d1597" providerId="ADAL" clId="{138B2A57-699A-4D69-9340-643BF5908B71}" dt="2021-06-28T11:29:29.520" v="2" actId="1592"/>
        <pc:sldMkLst>
          <pc:docMk/>
          <pc:sldMk cId="2479255494" sldId="281"/>
        </pc:sldMkLst>
      </pc:sldChg>
      <pc:sldChg chg="delCm">
        <pc:chgData name="Chloe Shuttlewood" userId="d54142b5-145a-4f78-a2be-2b3db04d1597" providerId="ADAL" clId="{138B2A57-699A-4D69-9340-643BF5908B71}" dt="2021-06-28T11:29:30.946" v="3" actId="1592"/>
        <pc:sldMkLst>
          <pc:docMk/>
          <pc:sldMk cId="1005723216" sldId="310"/>
        </pc:sldMkLst>
      </pc:sldChg>
      <pc:sldChg chg="delCm">
        <pc:chgData name="Chloe Shuttlewood" userId="d54142b5-145a-4f78-a2be-2b3db04d1597" providerId="ADAL" clId="{138B2A57-699A-4D69-9340-643BF5908B71}" dt="2021-06-28T11:29:32.203" v="4" actId="1592"/>
        <pc:sldMkLst>
          <pc:docMk/>
          <pc:sldMk cId="3248834101" sldId="314"/>
        </pc:sldMkLst>
      </pc:sldChg>
      <pc:sldChg chg="delCm">
        <pc:chgData name="Chloe Shuttlewood" userId="d54142b5-145a-4f78-a2be-2b3db04d1597" providerId="ADAL" clId="{138B2A57-699A-4D69-9340-643BF5908B71}" dt="2021-06-28T11:29:33.522" v="5" actId="1592"/>
        <pc:sldMkLst>
          <pc:docMk/>
          <pc:sldMk cId="3772994289" sldId="315"/>
        </pc:sldMkLst>
      </pc:sldChg>
      <pc:sldChg chg="delCm">
        <pc:chgData name="Chloe Shuttlewood" userId="d54142b5-145a-4f78-a2be-2b3db04d1597" providerId="ADAL" clId="{138B2A57-699A-4D69-9340-643BF5908B71}" dt="2021-06-28T11:29:36.197" v="7" actId="1592"/>
        <pc:sldMkLst>
          <pc:docMk/>
          <pc:sldMk cId="4083477108" sldId="316"/>
        </pc:sldMkLst>
      </pc:sldChg>
      <pc:sldChg chg="delCm">
        <pc:chgData name="Chloe Shuttlewood" userId="d54142b5-145a-4f78-a2be-2b3db04d1597" providerId="ADAL" clId="{138B2A57-699A-4D69-9340-643BF5908B71}" dt="2021-06-28T11:29:38.081" v="8" actId="1592"/>
        <pc:sldMkLst>
          <pc:docMk/>
          <pc:sldMk cId="2545571244" sldId="317"/>
        </pc:sldMkLst>
      </pc:sldChg>
      <pc:sldChg chg="delCm">
        <pc:chgData name="Chloe Shuttlewood" userId="d54142b5-145a-4f78-a2be-2b3db04d1597" providerId="ADAL" clId="{138B2A57-699A-4D69-9340-643BF5908B71}" dt="2021-06-28T11:29:23.383" v="0" actId="1592"/>
        <pc:sldMkLst>
          <pc:docMk/>
          <pc:sldMk cId="3299033037" sldId="318"/>
        </pc:sldMkLst>
      </pc:sldChg>
    </pc:docChg>
  </pc:docChgLst>
  <pc:docChgLst>
    <pc:chgData name="Chloe Shuttlewood" userId="d54142b5-145a-4f78-a2be-2b3db04d1597" providerId="ADAL" clId="{72C43207-3CC0-40C8-A701-04F641C561C7}"/>
    <pc:docChg chg="custSel modSld">
      <pc:chgData name="Chloe Shuttlewood" userId="d54142b5-145a-4f78-a2be-2b3db04d1597" providerId="ADAL" clId="{72C43207-3CC0-40C8-A701-04F641C561C7}" dt="2021-01-06T12:59:23.335" v="49"/>
      <pc:docMkLst>
        <pc:docMk/>
      </pc:docMkLst>
      <pc:sldChg chg="addCm modCm">
        <pc:chgData name="Chloe Shuttlewood" userId="d54142b5-145a-4f78-a2be-2b3db04d1597" providerId="ADAL" clId="{72C43207-3CC0-40C8-A701-04F641C561C7}" dt="2021-01-06T12:56:27.698" v="46"/>
        <pc:sldMkLst>
          <pc:docMk/>
          <pc:sldMk cId="3863083516" sldId="271"/>
        </pc:sldMkLst>
      </pc:sldChg>
      <pc:sldChg chg="addCm modCm">
        <pc:chgData name="Chloe Shuttlewood" userId="d54142b5-145a-4f78-a2be-2b3db04d1597" providerId="ADAL" clId="{72C43207-3CC0-40C8-A701-04F641C561C7}" dt="2021-01-06T12:49:38.039" v="2"/>
        <pc:sldMkLst>
          <pc:docMk/>
          <pc:sldMk cId="3742477451" sldId="273"/>
        </pc:sldMkLst>
      </pc:sldChg>
      <pc:sldChg chg="addCm modCm">
        <pc:chgData name="Chloe Shuttlewood" userId="d54142b5-145a-4f78-a2be-2b3db04d1597" providerId="ADAL" clId="{72C43207-3CC0-40C8-A701-04F641C561C7}" dt="2021-01-06T12:49:58.333" v="5"/>
        <pc:sldMkLst>
          <pc:docMk/>
          <pc:sldMk cId="2260568766" sldId="279"/>
        </pc:sldMkLst>
      </pc:sldChg>
      <pc:sldChg chg="addCm modCm">
        <pc:chgData name="Chloe Shuttlewood" userId="d54142b5-145a-4f78-a2be-2b3db04d1597" providerId="ADAL" clId="{72C43207-3CC0-40C8-A701-04F641C561C7}" dt="2021-01-06T12:59:23.335" v="49"/>
        <pc:sldMkLst>
          <pc:docMk/>
          <pc:sldMk cId="2479255494" sldId="281"/>
        </pc:sldMkLst>
      </pc:sldChg>
      <pc:sldChg chg="addCm modCm">
        <pc:chgData name="Chloe Shuttlewood" userId="d54142b5-145a-4f78-a2be-2b3db04d1597" providerId="ADAL" clId="{72C43207-3CC0-40C8-A701-04F641C561C7}" dt="2021-01-06T12:50:19.428" v="8"/>
        <pc:sldMkLst>
          <pc:docMk/>
          <pc:sldMk cId="135721616" sldId="285"/>
        </pc:sldMkLst>
      </pc:sldChg>
      <pc:sldChg chg="addCm modCm">
        <pc:chgData name="Chloe Shuttlewood" userId="d54142b5-145a-4f78-a2be-2b3db04d1597" providerId="ADAL" clId="{72C43207-3CC0-40C8-A701-04F641C561C7}" dt="2021-01-06T12:50:46.983" v="11"/>
        <pc:sldMkLst>
          <pc:docMk/>
          <pc:sldMk cId="1528205364" sldId="292"/>
        </pc:sldMkLst>
      </pc:sldChg>
      <pc:sldChg chg="addCm modCm">
        <pc:chgData name="Chloe Shuttlewood" userId="d54142b5-145a-4f78-a2be-2b3db04d1597" providerId="ADAL" clId="{72C43207-3CC0-40C8-A701-04F641C561C7}" dt="2021-01-06T12:51:06.488" v="14"/>
        <pc:sldMkLst>
          <pc:docMk/>
          <pc:sldMk cId="334968574" sldId="295"/>
        </pc:sldMkLst>
      </pc:sldChg>
      <pc:sldChg chg="addCm modCm">
        <pc:chgData name="Chloe Shuttlewood" userId="d54142b5-145a-4f78-a2be-2b3db04d1597" providerId="ADAL" clId="{72C43207-3CC0-40C8-A701-04F641C561C7}" dt="2021-01-06T12:51:20.765" v="16" actId="5900"/>
        <pc:sldMkLst>
          <pc:docMk/>
          <pc:sldMk cId="494167561" sldId="299"/>
        </pc:sldMkLst>
      </pc:sldChg>
      <pc:sldChg chg="addCm modCm">
        <pc:chgData name="Chloe Shuttlewood" userId="d54142b5-145a-4f78-a2be-2b3db04d1597" providerId="ADAL" clId="{72C43207-3CC0-40C8-A701-04F641C561C7}" dt="2021-01-06T12:51:57.176" v="19"/>
        <pc:sldMkLst>
          <pc:docMk/>
          <pc:sldMk cId="1460351195" sldId="301"/>
        </pc:sldMkLst>
      </pc:sldChg>
      <pc:sldChg chg="addCm modCm">
        <pc:chgData name="Chloe Shuttlewood" userId="d54142b5-145a-4f78-a2be-2b3db04d1597" providerId="ADAL" clId="{72C43207-3CC0-40C8-A701-04F641C561C7}" dt="2021-01-06T12:52:24.104" v="22"/>
        <pc:sldMkLst>
          <pc:docMk/>
          <pc:sldMk cId="3881376002" sldId="305"/>
        </pc:sldMkLst>
      </pc:sldChg>
      <pc:sldChg chg="addCm modCm">
        <pc:chgData name="Chloe Shuttlewood" userId="d54142b5-145a-4f78-a2be-2b3db04d1597" providerId="ADAL" clId="{72C43207-3CC0-40C8-A701-04F641C561C7}" dt="2021-01-06T12:52:44.246" v="25"/>
        <pc:sldMkLst>
          <pc:docMk/>
          <pc:sldMk cId="1005723216" sldId="310"/>
        </pc:sldMkLst>
      </pc:sldChg>
      <pc:sldChg chg="addCm modCm">
        <pc:chgData name="Chloe Shuttlewood" userId="d54142b5-145a-4f78-a2be-2b3db04d1597" providerId="ADAL" clId="{72C43207-3CC0-40C8-A701-04F641C561C7}" dt="2021-01-06T12:53:20.407" v="28"/>
        <pc:sldMkLst>
          <pc:docMk/>
          <pc:sldMk cId="3248834101" sldId="314"/>
        </pc:sldMkLst>
      </pc:sldChg>
      <pc:sldChg chg="addCm modCm">
        <pc:chgData name="Chloe Shuttlewood" userId="d54142b5-145a-4f78-a2be-2b3db04d1597" providerId="ADAL" clId="{72C43207-3CC0-40C8-A701-04F641C561C7}" dt="2021-01-06T12:53:42.535" v="31"/>
        <pc:sldMkLst>
          <pc:docMk/>
          <pc:sldMk cId="3772994289" sldId="315"/>
        </pc:sldMkLst>
      </pc:sldChg>
      <pc:sldChg chg="addCm modCm">
        <pc:chgData name="Chloe Shuttlewood" userId="d54142b5-145a-4f78-a2be-2b3db04d1597" providerId="ADAL" clId="{72C43207-3CC0-40C8-A701-04F641C561C7}" dt="2021-01-06T12:54:13.649" v="37"/>
        <pc:sldMkLst>
          <pc:docMk/>
          <pc:sldMk cId="4083477108" sldId="316"/>
        </pc:sldMkLst>
      </pc:sldChg>
      <pc:sldChg chg="addCm modCm">
        <pc:chgData name="Chloe Shuttlewood" userId="d54142b5-145a-4f78-a2be-2b3db04d1597" providerId="ADAL" clId="{72C43207-3CC0-40C8-A701-04F641C561C7}" dt="2021-01-06T12:54:25.448" v="40"/>
        <pc:sldMkLst>
          <pc:docMk/>
          <pc:sldMk cId="2545571244" sldId="317"/>
        </pc:sldMkLst>
      </pc:sldChg>
      <pc:sldChg chg="addCm modCm">
        <pc:chgData name="Chloe Shuttlewood" userId="d54142b5-145a-4f78-a2be-2b3db04d1597" providerId="ADAL" clId="{72C43207-3CC0-40C8-A701-04F641C561C7}" dt="2021-01-06T12:54:34.340" v="43"/>
        <pc:sldMkLst>
          <pc:docMk/>
          <pc:sldMk cId="3299033037" sldId="318"/>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54.xml"/><Relationship Id="rId3" Type="http://schemas.openxmlformats.org/officeDocument/2006/relationships/slide" Target="../slides/slide9.xml"/><Relationship Id="rId7" Type="http://schemas.openxmlformats.org/officeDocument/2006/relationships/slide" Target="../slides/slide5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28.xml"/><Relationship Id="rId4" Type="http://schemas.openxmlformats.org/officeDocument/2006/relationships/slide" Target="../slides/slide2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fca.org.uk/news/speeches/high-cost-credit-what-next" TargetMode="External"/><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C8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0881FE6-7CB4-1E42-A179-4B3FE56D1A75}"/>
              </a:ext>
            </a:extLst>
          </p:cNvPr>
          <p:cNvPicPr>
            <a:picLocks noChangeAspect="1"/>
          </p:cNvPicPr>
          <p:nvPr userDrawn="1"/>
        </p:nvPicPr>
        <p:blipFill rotWithShape="1">
          <a:blip r:embed="rId2"/>
          <a:srcRect l="5351" r="17971" b="20182"/>
          <a:stretch/>
        </p:blipFill>
        <p:spPr>
          <a:xfrm>
            <a:off x="3860406" y="1083365"/>
            <a:ext cx="8317186" cy="5774636"/>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5" y="0"/>
            <a:ext cx="5143216" cy="2166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810653" y="240305"/>
            <a:ext cx="6343353" cy="1908215"/>
          </a:xfrm>
          <a:prstGeom prst="rect">
            <a:avLst/>
          </a:prstGeom>
          <a:noFill/>
        </p:spPr>
        <p:txBody>
          <a:bodyPr wrap="square" rtlCol="0">
            <a:spAutoFit/>
          </a:bodyPr>
          <a:lstStyle/>
          <a:p>
            <a:r>
              <a:rPr lang="en-GB" sz="4400" b="1" dirty="0">
                <a:solidFill>
                  <a:srgbClr val="AE4F98"/>
                </a:solidFill>
                <a:latin typeface="Futura" panose="020B0602020204020303" pitchFamily="34" charset="-79"/>
                <a:cs typeface="Futura" panose="020B0602020204020303" pitchFamily="34" charset="-79"/>
              </a:rPr>
              <a:t>BORROWING</a:t>
            </a:r>
          </a:p>
          <a:p>
            <a:r>
              <a:rPr lang="en-GB" sz="2800" dirty="0">
                <a:solidFill>
                  <a:srgbClr val="4B287E"/>
                </a:solidFill>
                <a:latin typeface="Futura Medium" panose="020B0602020204020303" pitchFamily="34" charset="-79"/>
                <a:cs typeface="Futura Medium" panose="020B0602020204020303" pitchFamily="34" charset="-79"/>
              </a:rPr>
              <a:t>HOW DO I MAKE </a:t>
            </a:r>
          </a:p>
          <a:p>
            <a:r>
              <a:rPr lang="en-GB" sz="2800" dirty="0">
                <a:solidFill>
                  <a:srgbClr val="4B287E"/>
                </a:solidFill>
                <a:latin typeface="Futura Medium" panose="020B0602020204020303" pitchFamily="34" charset="-79"/>
                <a:cs typeface="Futura Medium" panose="020B0602020204020303" pitchFamily="34" charset="-79"/>
              </a:rPr>
              <a:t>BORROWING CHOICES?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526774" y="2491290"/>
            <a:ext cx="5034456" cy="322371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826511" y="275132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207694" y="3447213"/>
            <a:ext cx="4030718"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Debt is essentially borrowing against your future income. You are choosing to have money now that you will then repay out of your future income, but you will also pay an extra cost because you’re borrowing it.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308801" y="336966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9771376" y="6289627"/>
            <a:ext cx="274320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5953869" y="240305"/>
            <a:ext cx="5875069" cy="3416320"/>
          </a:xfrm>
          <a:prstGeom prst="rect">
            <a:avLst/>
          </a:prstGeom>
          <a:noFill/>
        </p:spPr>
        <p:txBody>
          <a:bodyPr wrap="square" rtlCol="0">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In this chapter you will explore options about borrowing money. You will see how borrowing has increasingly become a part of the modern world, and that it requires very careful management. You will look at the various ways there are to borrow money and what the advantages and disadvantages are of each method. You will also investigate how repayments and interest work. Failure to repay and getting into debt can have serious consequences, so you will be looking at how to avoid these situations and what to do if debt does build up.</a:t>
            </a:r>
          </a:p>
          <a:p>
            <a:endParaRPr lang="en-US" dirty="0"/>
          </a:p>
        </p:txBody>
      </p:sp>
      <p:pic>
        <p:nvPicPr>
          <p:cNvPr id="9" name="Picture 8">
            <a:extLst>
              <a:ext uri="{FF2B5EF4-FFF2-40B4-BE49-F238E27FC236}">
                <a16:creationId xmlns:a16="http://schemas.microsoft.com/office/drawing/2014/main" id="{4624549A-B34D-204A-9A6A-DB759AE08C4A}"/>
              </a:ext>
            </a:extLst>
          </p:cNvPr>
          <p:cNvPicPr>
            <a:picLocks noChangeAspect="1"/>
          </p:cNvPicPr>
          <p:nvPr userDrawn="1"/>
        </p:nvPicPr>
        <p:blipFill>
          <a:blip r:embed="rId3"/>
          <a:stretch>
            <a:fillRect/>
          </a:stretch>
        </p:blipFill>
        <p:spPr>
          <a:xfrm>
            <a:off x="223002" y="2637973"/>
            <a:ext cx="642510" cy="64251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53886" y="374321"/>
            <a:ext cx="11045687"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calculating simple interest 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if £1,000 is borrowed at an interest rate of 20% over 1 year, then the interest to be repaid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would be: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£1,000 x 0.2 x 1 = £200.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repayment to the lender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14" name="Picture 13">
            <a:extLst>
              <a:ext uri="{FF2B5EF4-FFF2-40B4-BE49-F238E27FC236}">
                <a16:creationId xmlns:a16="http://schemas.microsoft.com/office/drawing/2014/main" id="{A430FA42-ECF6-694B-9E6F-2557686702FA}"/>
              </a:ext>
            </a:extLst>
          </p:cNvPr>
          <p:cNvPicPr>
            <a:picLocks noChangeAspect="1"/>
          </p:cNvPicPr>
          <p:nvPr userDrawn="1"/>
        </p:nvPicPr>
        <p:blipFill>
          <a:blip r:embed="rId2"/>
          <a:stretch>
            <a:fillRect/>
          </a:stretch>
        </p:blipFill>
        <p:spPr>
          <a:xfrm>
            <a:off x="1464572" y="899999"/>
            <a:ext cx="9262855" cy="2061831"/>
          </a:xfrm>
          <a:prstGeom prst="rect">
            <a:avLst/>
          </a:prstGeom>
        </p:spPr>
      </p:pic>
      <p:pic>
        <p:nvPicPr>
          <p:cNvPr id="15" name="Picture 14">
            <a:extLst>
              <a:ext uri="{FF2B5EF4-FFF2-40B4-BE49-F238E27FC236}">
                <a16:creationId xmlns:a16="http://schemas.microsoft.com/office/drawing/2014/main" id="{7234CBE0-2234-DB47-AF59-B42691898E88}"/>
              </a:ext>
            </a:extLst>
          </p:cNvPr>
          <p:cNvPicPr>
            <a:picLocks noChangeAspect="1"/>
          </p:cNvPicPr>
          <p:nvPr userDrawn="1"/>
        </p:nvPicPr>
        <p:blipFill>
          <a:blip r:embed="rId3"/>
          <a:stretch>
            <a:fillRect/>
          </a:stretch>
        </p:blipFill>
        <p:spPr>
          <a:xfrm>
            <a:off x="1464571" y="3857525"/>
            <a:ext cx="9262856" cy="2130992"/>
          </a:xfrm>
          <a:prstGeom prst="rect">
            <a:avLst/>
          </a:prstGeom>
        </p:spPr>
      </p:pic>
    </p:spTree>
    <p:extLst>
      <p:ext uri="{BB962C8B-B14F-4D97-AF65-F5344CB8AC3E}">
        <p14:creationId xmlns:p14="http://schemas.microsoft.com/office/powerpoint/2010/main" val="222409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official UK interest rate (often called the base rate) is reviewed and set eight times a year by the Bank of England. Many financial companies link individual interest rates for some of their products (e.g. mortgages) to rises and falls in the base rate.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1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COMPOUND INTEREST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411558"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03049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Calculating the interest on borrowing over longer periods is slightly more complicated as banks will use a calculation known as compound interest. This recognises that at the end of year 1, the total amount you owe will be the principal plus the interest for that year. This means that the interest for year 2 is calculated on the total (principal plus interest) owed at the end of year 1.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the £1,000 is borrowed for 3 years and the 20% rate is compounded it will work out as follows: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1,000 x 0.20 x 1 = £200   Total owed at the end of Year 1 = £1,200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1,200 x 0.20 x 1 = £240  Total owed at the end of Year 2 = £1,440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1,440.00 x 0.20 x 1 = £288   Total at the end of Year 3 = £1,728</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£1,000 were borrowed at an interest rate of 20% you would need to pay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£1,728</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to repay it after 3 years.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384409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501240" y="341311"/>
            <a:ext cx="11189520"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Imagine if the borrowing term was over many more years. The method shown in the previous slide would take quite a long time to calculate and just like in the ‘Saving’ chapter, we can also use the multiplier method. For example, if £15,000 was borrowed over 7 years at an interest rate of 9%, the total amount repayable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aware that the formulas we have looked at assume that there are no repayments being made until the very end of the borrowing period. In reality, this is not the case, and you usually make regular repayments against the borrowing. For example, you might repay £200 a month against your loan.  </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What effect do you think this will have on the interest you pay?  </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compound interest can be found in the ‘Saving’ chapter. </a:t>
            </a:r>
          </a:p>
          <a:p>
            <a:endParaRPr lang="en-GB" sz="1800"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0F9C9FCB-B430-A449-91E5-BD2D31070E0B}"/>
              </a:ext>
            </a:extLst>
          </p:cNvPr>
          <p:cNvPicPr>
            <a:picLocks noChangeAspect="1"/>
          </p:cNvPicPr>
          <p:nvPr userDrawn="1"/>
        </p:nvPicPr>
        <p:blipFill>
          <a:blip r:embed="rId2"/>
          <a:stretch>
            <a:fillRect/>
          </a:stretch>
        </p:blipFill>
        <p:spPr>
          <a:xfrm>
            <a:off x="2150165" y="1696202"/>
            <a:ext cx="7891669" cy="2018272"/>
          </a:xfrm>
          <a:prstGeom prst="rect">
            <a:avLst/>
          </a:prstGeom>
        </p:spPr>
      </p:pic>
    </p:spTree>
    <p:extLst>
      <p:ext uri="{BB962C8B-B14F-4D97-AF65-F5344CB8AC3E}">
        <p14:creationId xmlns:p14="http://schemas.microsoft.com/office/powerpoint/2010/main" val="94700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C0AF1AD7-D308-3547-A62E-8A0E820F2C46}"/>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6177C5-094B-244A-8259-22C86BF607F9}"/>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15995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3" name="TextBox 22">
            <a:extLst>
              <a:ext uri="{FF2B5EF4-FFF2-40B4-BE49-F238E27FC236}">
                <a16:creationId xmlns:a16="http://schemas.microsoft.com/office/drawing/2014/main" id="{F955AB08-DE67-1847-93D1-5982FB8C215D}"/>
              </a:ext>
            </a:extLst>
          </p:cNvPr>
          <p:cNvSpPr txBox="1"/>
          <p:nvPr userDrawn="1"/>
        </p:nvSpPr>
        <p:spPr>
          <a:xfrm>
            <a:off x="1134752" y="452532"/>
            <a:ext cx="3035263"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INTEREST RATES </a:t>
            </a:r>
          </a:p>
          <a:p>
            <a:r>
              <a:rPr lang="en-US" sz="2400" dirty="0">
                <a:solidFill>
                  <a:srgbClr val="00303C"/>
                </a:solidFill>
                <a:latin typeface="Futura Medium" panose="020B0602020204020303" pitchFamily="34" charset="-79"/>
                <a:cs typeface="Futura Medium" panose="020B0602020204020303" pitchFamily="34" charset="-79"/>
              </a:rPr>
              <a:t>CAN CHANGE</a:t>
            </a:r>
          </a:p>
        </p:txBody>
      </p:sp>
      <p:cxnSp>
        <p:nvCxnSpPr>
          <p:cNvPr id="24" name="Straight Connector 23">
            <a:extLst>
              <a:ext uri="{FF2B5EF4-FFF2-40B4-BE49-F238E27FC236}">
                <a16:creationId xmlns:a16="http://schemas.microsoft.com/office/drawing/2014/main" id="{37CB1C67-2EEB-4442-B4C7-CDA0D1E722CC}"/>
              </a:ext>
            </a:extLst>
          </p:cNvPr>
          <p:cNvCxnSpPr>
            <a:cxnSpLocks/>
          </p:cNvCxnSpPr>
          <p:nvPr userDrawn="1"/>
        </p:nvCxnSpPr>
        <p:spPr>
          <a:xfrm>
            <a:off x="1225596" y="1259752"/>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5" name="Rectangle 24">
            <a:extLst>
              <a:ext uri="{FF2B5EF4-FFF2-40B4-BE49-F238E27FC236}">
                <a16:creationId xmlns:a16="http://schemas.microsoft.com/office/drawing/2014/main" id="{6682F86F-8E60-D841-89F5-687DECA62F14}"/>
              </a:ext>
            </a:extLst>
          </p:cNvPr>
          <p:cNvSpPr/>
          <p:nvPr userDrawn="1"/>
        </p:nvSpPr>
        <p:spPr>
          <a:xfrm>
            <a:off x="397170" y="1483125"/>
            <a:ext cx="4722359"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borrowing or saving it is possible the rate of interest might change. The impact this has on you depends on the type of borrowing you have,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Fixed-rate borrowing will guarantee the same interest rate for either a specified time period of the loan or the full loan period.</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Variable-rate borrowing means that interest payments may change if the lender changes their rate. </a:t>
            </a:r>
          </a:p>
        </p:txBody>
      </p:sp>
      <p:pic>
        <p:nvPicPr>
          <p:cNvPr id="26" name="Picture 25">
            <a:extLst>
              <a:ext uri="{FF2B5EF4-FFF2-40B4-BE49-F238E27FC236}">
                <a16:creationId xmlns:a16="http://schemas.microsoft.com/office/drawing/2014/main" id="{4DFA1457-8918-CF48-9380-60B2E148507C}"/>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360041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Dylan and Lowri have seen a flat they want to buy which is on the market for £150,000. They have managed to save £20,000 for a deposit so need to take out a mortgage of £130,000, which they intend to repay over 25 years (300 months). They have shopped around and need to make a final decision between the two deals:</a:t>
            </a:r>
          </a:p>
          <a:p>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Option 1 – 2 year fixed rate mortgage</a:t>
            </a:r>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tx1"/>
                </a:solidFill>
                <a:effectLst/>
                <a:latin typeface="Futura Medium" panose="020B0602020204020303" pitchFamily="34" charset="-79"/>
                <a:ea typeface="+mn-ea"/>
                <a:cs typeface="Futura Medium" panose="020B0602020204020303" pitchFamily="34" charset="-79"/>
              </a:rPr>
              <a:t>For the first 2 years (24 months) they will repay at a fixed rate of 1.99%, which is £550.38 per month. After the 2 year period is up, they will go onto a variable rate for the remaining 23 years (276 months), which is currently 4.49% and £709.77 per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117370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Option 2 – variable rate mortgage</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Throughout the whole 25 years (300 months) they would repay the mortgage at a variable rate. This is currently 4.14% and £696.28 per month although, being a variable rate, it can go up or down, making the monthly payments increase or decrease accordingly.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By simply looking at the two options, which one would you choose and why?</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If the interest rates stayed the same throughout the lifetime of the mortgages, what would be the total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amounts repayable for each option?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Based on the answers to question two, which option should Dylan and Lowri choose?</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Realistically, why might this not be the best option in the long run?</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Knowing this, does this affect your choice of mortgage for Dylan and Lowri? Explain your answer.</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94723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APR</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6385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36842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APR stands for Annual Percentage Rate and is shown as a percentage. Remember, at the start of this chapter, we said that the amount you repay is made up of the amount you borrowed (or principal), the interest rate, and any charges or fees the lender makes.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APR takes into account any fees and charges attached to the loan over 1 year, as well as the interest rate being charged, and shows it all as one percentage figure. The idea is that it makes it much easier to compare the costs of borrowing from different providers or using different forms of borrowing.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should always see the APR figure stated on any advertising for borrowing products. However, what you will see in such adverts is a “typical” or “representative” APR – the actual rate you receive will take into account your personal circumstances. For example, if the bank considers lending to you to be slightly risky they might increase the interest rate, which also increases the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you receive when you save money in an account (taking into account any associated fees and charges) is known as the Annual Equivalent Rate (AER). Make sure you don’t get these confused!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30471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interest banks pay on your savings is often lower than the rate they charge for borrowing. The difference between the rates is the profit the bank makes – they are a business after all!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7" name="Rounded Rectangle 16">
            <a:extLst>
              <a:ext uri="{FF2B5EF4-FFF2-40B4-BE49-F238E27FC236}">
                <a16:creationId xmlns:a16="http://schemas.microsoft.com/office/drawing/2014/main" id="{8A968E6E-E8F5-F040-8766-503AD599ED91}"/>
              </a:ext>
            </a:extLst>
          </p:cNvPr>
          <p:cNvSpPr/>
          <p:nvPr userDrawn="1"/>
        </p:nvSpPr>
        <p:spPr>
          <a:xfrm>
            <a:off x="5429698" y="378825"/>
            <a:ext cx="6334918"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05F446-F7F4-2F44-A40A-90C324AB6638}"/>
              </a:ext>
            </a:extLst>
          </p:cNvPr>
          <p:cNvSpPr/>
          <p:nvPr userDrawn="1"/>
        </p:nvSpPr>
        <p:spPr>
          <a:xfrm>
            <a:off x="6401294" y="7084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3" name="Rectangle 22">
            <a:extLst>
              <a:ext uri="{FF2B5EF4-FFF2-40B4-BE49-F238E27FC236}">
                <a16:creationId xmlns:a16="http://schemas.microsoft.com/office/drawing/2014/main" id="{D9C9C136-E143-844C-9C41-8E98CBA49FC1}"/>
              </a:ext>
            </a:extLst>
          </p:cNvPr>
          <p:cNvSpPr/>
          <p:nvPr userDrawn="1"/>
        </p:nvSpPr>
        <p:spPr>
          <a:xfrm>
            <a:off x="5782476" y="1404322"/>
            <a:ext cx="5571323"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Only 51% of successful applicants need to be given the representative APR for a lender to be allowed to advertise it. Many customers will most likely be offered a higher rate.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Why do you think lenders advertise borrowing products with representative APR if not all customers will be given it?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4" name="Straight Connector 23">
            <a:extLst>
              <a:ext uri="{FF2B5EF4-FFF2-40B4-BE49-F238E27FC236}">
                <a16:creationId xmlns:a16="http://schemas.microsoft.com/office/drawing/2014/main" id="{327D73EC-114E-8542-9BAC-B5C4BF985DFE}"/>
              </a:ext>
            </a:extLst>
          </p:cNvPr>
          <p:cNvCxnSpPr>
            <a:cxnSpLocks/>
          </p:cNvCxnSpPr>
          <p:nvPr userDrawn="1"/>
        </p:nvCxnSpPr>
        <p:spPr>
          <a:xfrm>
            <a:off x="5893523" y="13267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3" name="Picture 2">
            <a:extLst>
              <a:ext uri="{FF2B5EF4-FFF2-40B4-BE49-F238E27FC236}">
                <a16:creationId xmlns:a16="http://schemas.microsoft.com/office/drawing/2014/main" id="{D6C68BAB-F92B-0849-A0D1-A2FEF4D21A23}"/>
              </a:ext>
            </a:extLst>
          </p:cNvPr>
          <p:cNvPicPr>
            <a:picLocks noChangeAspect="1"/>
          </p:cNvPicPr>
          <p:nvPr userDrawn="1"/>
        </p:nvPicPr>
        <p:blipFill>
          <a:blip r:embed="rId3"/>
          <a:stretch>
            <a:fillRect/>
          </a:stretch>
        </p:blipFill>
        <p:spPr>
          <a:xfrm>
            <a:off x="5810316" y="609285"/>
            <a:ext cx="628055" cy="622821"/>
          </a:xfrm>
          <a:prstGeom prst="rect">
            <a:avLst/>
          </a:prstGeom>
        </p:spPr>
      </p:pic>
    </p:spTree>
    <p:extLst>
      <p:ext uri="{BB962C8B-B14F-4D97-AF65-F5344CB8AC3E}">
        <p14:creationId xmlns:p14="http://schemas.microsoft.com/office/powerpoint/2010/main" val="17376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CONTENTS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8020878" y="6289627"/>
            <a:ext cx="449369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CONTENTS</a:t>
            </a:r>
          </a:p>
        </p:txBody>
      </p:sp>
      <p:sp>
        <p:nvSpPr>
          <p:cNvPr id="2" name="TextBox 1">
            <a:extLst>
              <a:ext uri="{FF2B5EF4-FFF2-40B4-BE49-F238E27FC236}">
                <a16:creationId xmlns:a16="http://schemas.microsoft.com/office/drawing/2014/main" id="{17717E58-44E2-7640-9F16-4FF3D59A4432}"/>
              </a:ext>
            </a:extLst>
          </p:cNvPr>
          <p:cNvSpPr txBox="1"/>
          <p:nvPr userDrawn="1"/>
        </p:nvSpPr>
        <p:spPr>
          <a:xfrm>
            <a:off x="510208" y="1232452"/>
            <a:ext cx="7510670" cy="3539430"/>
          </a:xfrm>
          <a:prstGeom prst="rect">
            <a:avLst/>
          </a:prstGeom>
          <a:noFill/>
        </p:spPr>
        <p:txBody>
          <a:bodyPr wrap="square" rtlCol="0">
            <a:spAutoFit/>
          </a:bodyPr>
          <a:lstStyle/>
          <a:p>
            <a:r>
              <a:rPr lang="en-US" sz="3200" dirty="0">
                <a:solidFill>
                  <a:srgbClr val="00303C"/>
                </a:solidFill>
                <a:latin typeface="Futura Medium" panose="020B0602020204020303" pitchFamily="34" charset="-79"/>
                <a:cs typeface="Futura Medium" panose="020B0602020204020303" pitchFamily="34" charset="-79"/>
                <a:hlinkClick r:id="rId2" action="ppaction://hlinksldjump"/>
              </a:rPr>
              <a:t>Borrowing and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3" action="ppaction://hlinksldjump"/>
              </a:rPr>
              <a:t>Repayment, interest and APR</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4" action="ppaction://hlinksldjump"/>
              </a:rPr>
              <a:t>Making informed choices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5" action="ppaction://hlinksldjump"/>
              </a:rPr>
              <a:t>Borrowing products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Manageable and unmanageable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What have you learnt?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8"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66319" y="336310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47502" y="4058987"/>
            <a:ext cx="6590672"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Islamic Sharia law expressly forbids the charging of interest on loans, which is known as usury. It is believed that wealth should be generated only through trade and investment. There are specialist financial products available which are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Sharia compliant.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48609" y="3981440"/>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62810" y="3249747"/>
            <a:ext cx="642510" cy="642510"/>
          </a:xfrm>
          <a:prstGeom prst="rect">
            <a:avLst/>
          </a:prstGeom>
        </p:spPr>
      </p:pic>
      <p:sp>
        <p:nvSpPr>
          <p:cNvPr id="14" name="TextBox 13">
            <a:extLst>
              <a:ext uri="{FF2B5EF4-FFF2-40B4-BE49-F238E27FC236}">
                <a16:creationId xmlns:a16="http://schemas.microsoft.com/office/drawing/2014/main" id="{8AE87C35-CB2B-004D-A6FD-81118941AE9F}"/>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2" name="Picture 1">
            <a:extLst>
              <a:ext uri="{FF2B5EF4-FFF2-40B4-BE49-F238E27FC236}">
                <a16:creationId xmlns:a16="http://schemas.microsoft.com/office/drawing/2014/main" id="{C798DFE0-9161-F245-85F5-6C942AAA4286}"/>
              </a:ext>
            </a:extLst>
          </p:cNvPr>
          <p:cNvPicPr>
            <a:picLocks noChangeAspect="1"/>
          </p:cNvPicPr>
          <p:nvPr userDrawn="1"/>
        </p:nvPicPr>
        <p:blipFill rotWithShape="1">
          <a:blip r:embed="rId3"/>
          <a:srcRect l="2328" t="38560" r="2273" b="5724"/>
          <a:stretch/>
        </p:blipFill>
        <p:spPr>
          <a:xfrm>
            <a:off x="2862810" y="670422"/>
            <a:ext cx="6433649" cy="2506957"/>
          </a:xfrm>
          <a:prstGeom prst="rect">
            <a:avLst/>
          </a:prstGeom>
        </p:spPr>
      </p:pic>
    </p:spTree>
    <p:extLst>
      <p:ext uri="{BB962C8B-B14F-4D97-AF65-F5344CB8AC3E}">
        <p14:creationId xmlns:p14="http://schemas.microsoft.com/office/powerpoint/2010/main" val="3112208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three elements of repayment?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APR and AER.</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How might changes in the UK base rate of interest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affect borrowers?</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08745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MAKING INFORMED CHOICES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62453" y="1149573"/>
            <a:ext cx="11045687"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have to borrow money at some point in their lives so understanding the choices you have, and the consequences of your actions, is essential.</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A5764B6A-5837-564B-AF33-7B3959A4E5C0}"/>
              </a:ext>
            </a:extLst>
          </p:cNvPr>
          <p:cNvSpPr/>
          <p:nvPr userDrawn="1"/>
        </p:nvSpPr>
        <p:spPr>
          <a:xfrm>
            <a:off x="0" y="1979616"/>
            <a:ext cx="12192000" cy="4240210"/>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1FE13F4-A550-E842-ACF6-024C867DBC53}"/>
              </a:ext>
            </a:extLst>
          </p:cNvPr>
          <p:cNvSpPr txBox="1"/>
          <p:nvPr userDrawn="1"/>
        </p:nvSpPr>
        <p:spPr>
          <a:xfrm>
            <a:off x="1088163" y="222169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4" name="Straight Connector 13">
            <a:extLst>
              <a:ext uri="{FF2B5EF4-FFF2-40B4-BE49-F238E27FC236}">
                <a16:creationId xmlns:a16="http://schemas.microsoft.com/office/drawing/2014/main" id="{7A9E84EE-9505-B14F-8D30-BFED4C4B2E7C}"/>
              </a:ext>
            </a:extLst>
          </p:cNvPr>
          <p:cNvCxnSpPr>
            <a:cxnSpLocks/>
          </p:cNvCxnSpPr>
          <p:nvPr userDrawn="1"/>
        </p:nvCxnSpPr>
        <p:spPr>
          <a:xfrm>
            <a:off x="1182490" y="2643819"/>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5" name="Picture 14">
            <a:extLst>
              <a:ext uri="{FF2B5EF4-FFF2-40B4-BE49-F238E27FC236}">
                <a16:creationId xmlns:a16="http://schemas.microsoft.com/office/drawing/2014/main" id="{DBA38431-ECE3-C44B-8F23-FB28995E0A06}"/>
              </a:ext>
            </a:extLst>
          </p:cNvPr>
          <p:cNvPicPr>
            <a:picLocks noChangeAspect="1"/>
          </p:cNvPicPr>
          <p:nvPr userDrawn="1"/>
        </p:nvPicPr>
        <p:blipFill>
          <a:blip r:embed="rId2"/>
          <a:stretch>
            <a:fillRect/>
          </a:stretch>
        </p:blipFill>
        <p:spPr>
          <a:xfrm>
            <a:off x="485204" y="2151051"/>
            <a:ext cx="602959" cy="602959"/>
          </a:xfrm>
          <a:prstGeom prst="rect">
            <a:avLst/>
          </a:prstGeom>
        </p:spPr>
      </p:pic>
      <p:sp>
        <p:nvSpPr>
          <p:cNvPr id="3" name="Rectangle 2">
            <a:extLst>
              <a:ext uri="{FF2B5EF4-FFF2-40B4-BE49-F238E27FC236}">
                <a16:creationId xmlns:a16="http://schemas.microsoft.com/office/drawing/2014/main" id="{5CCF9C71-A278-8241-8A01-6E5D7C9F98E7}"/>
              </a:ext>
            </a:extLst>
          </p:cNvPr>
          <p:cNvSpPr/>
          <p:nvPr userDrawn="1"/>
        </p:nvSpPr>
        <p:spPr>
          <a:xfrm>
            <a:off x="485204" y="2813233"/>
            <a:ext cx="11312544"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Gareth wants to buy a second hand car to make his journey to work easier. He has found one he likes, costing £3,250. He has just about that amount in savings, but that is all of his savings, and he has been setting this aside for a deposit on a new flat. Having written a budget, Gareth has worked out he is able to put around £190 into savings each month. He has decided he has three options: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Use existing savings</a:t>
            </a:r>
          </a:p>
          <a:p>
            <a:r>
              <a:rPr lang="en-GB" dirty="0">
                <a:solidFill>
                  <a:srgbClr val="00303C"/>
                </a:solidFill>
                <a:effectLst/>
                <a:latin typeface="Futura" panose="020B0602020204020303" pitchFamily="34" charset="-79"/>
                <a:cs typeface="Futura" panose="020B0602020204020303" pitchFamily="34" charset="-79"/>
              </a:rPr>
              <a:t>• Save up for it</a:t>
            </a:r>
          </a:p>
          <a:p>
            <a:r>
              <a:rPr lang="en-GB" dirty="0">
                <a:solidFill>
                  <a:srgbClr val="00303C"/>
                </a:solidFill>
                <a:effectLst/>
                <a:latin typeface="Futura" panose="020B0602020204020303" pitchFamily="34" charset="-79"/>
                <a:cs typeface="Futura" panose="020B0602020204020303" pitchFamily="34" charset="-79"/>
              </a:rPr>
              <a:t>• Borrow the money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Consider each of the options for Gareth. What are the advantages and disadvantages of each?</a:t>
            </a:r>
          </a:p>
          <a:p>
            <a:r>
              <a:rPr lang="en-GB" dirty="0">
                <a:solidFill>
                  <a:srgbClr val="00303C"/>
                </a:solidFill>
                <a:effectLst/>
                <a:latin typeface="Futura" panose="020B0602020204020303" pitchFamily="34" charset="-79"/>
                <a:cs typeface="Futura" panose="020B0602020204020303" pitchFamily="34" charset="-79"/>
              </a:rPr>
              <a:t>Is there anything further you would like to know before making the final decision?</a:t>
            </a:r>
          </a:p>
        </p:txBody>
      </p:sp>
    </p:spTree>
    <p:extLst>
      <p:ext uri="{BB962C8B-B14F-4D97-AF65-F5344CB8AC3E}">
        <p14:creationId xmlns:p14="http://schemas.microsoft.com/office/powerpoint/2010/main" val="12186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HOW BANKS MAKE </a:t>
            </a:r>
          </a:p>
          <a:p>
            <a:r>
              <a:rPr lang="en-US" sz="2400" dirty="0">
                <a:solidFill>
                  <a:srgbClr val="00303C"/>
                </a:solidFill>
                <a:latin typeface="Futura Medium" panose="020B0602020204020303" pitchFamily="34" charset="-79"/>
                <a:cs typeface="Futura Medium" panose="020B0602020204020303" pitchFamily="34" charset="-79"/>
              </a:rPr>
              <a:t>DECISIONS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1271740"/>
            <a:ext cx="300405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499571"/>
            <a:ext cx="4554962"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While we all have to make decisions about whether to borrow or not, which product meets our needs the best, and who offers the product at the best APR, the organisations who are lending the money also have to make their own decisions. The discussion here will help you consider the decisions they have to make.</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5" name="Rounded Rectangle 14">
            <a:extLst>
              <a:ext uri="{FF2B5EF4-FFF2-40B4-BE49-F238E27FC236}">
                <a16:creationId xmlns:a16="http://schemas.microsoft.com/office/drawing/2014/main" id="{DA2F2E27-524E-2040-A71D-27404BDE2BF8}"/>
              </a:ext>
            </a:extLst>
          </p:cNvPr>
          <p:cNvSpPr/>
          <p:nvPr userDrawn="1"/>
        </p:nvSpPr>
        <p:spPr>
          <a:xfrm>
            <a:off x="5459515" y="358947"/>
            <a:ext cx="6249450"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755988-D774-7941-BA04-897DB92D32FB}"/>
              </a:ext>
            </a:extLst>
          </p:cNvPr>
          <p:cNvSpPr/>
          <p:nvPr userDrawn="1"/>
        </p:nvSpPr>
        <p:spPr>
          <a:xfrm>
            <a:off x="6431111" y="68855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7" name="Straight Connector 16">
            <a:extLst>
              <a:ext uri="{FF2B5EF4-FFF2-40B4-BE49-F238E27FC236}">
                <a16:creationId xmlns:a16="http://schemas.microsoft.com/office/drawing/2014/main" id="{18312150-33EC-8A43-B6D9-06248EB819F9}"/>
              </a:ext>
            </a:extLst>
          </p:cNvPr>
          <p:cNvCxnSpPr>
            <a:cxnSpLocks/>
          </p:cNvCxnSpPr>
          <p:nvPr userDrawn="1"/>
        </p:nvCxnSpPr>
        <p:spPr>
          <a:xfrm>
            <a:off x="5923340" y="1306897"/>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B586E5BA-9478-1A4E-802D-5B8F4990C171}"/>
              </a:ext>
            </a:extLst>
          </p:cNvPr>
          <p:cNvPicPr>
            <a:picLocks noChangeAspect="1"/>
          </p:cNvPicPr>
          <p:nvPr userDrawn="1"/>
        </p:nvPicPr>
        <p:blipFill>
          <a:blip r:embed="rId3"/>
          <a:stretch>
            <a:fillRect/>
          </a:stretch>
        </p:blipFill>
        <p:spPr>
          <a:xfrm>
            <a:off x="5840133" y="589407"/>
            <a:ext cx="628055" cy="622821"/>
          </a:xfrm>
          <a:prstGeom prst="rect">
            <a:avLst/>
          </a:prstGeom>
        </p:spPr>
      </p:pic>
      <p:sp>
        <p:nvSpPr>
          <p:cNvPr id="9" name="Rectangle 8">
            <a:extLst>
              <a:ext uri="{FF2B5EF4-FFF2-40B4-BE49-F238E27FC236}">
                <a16:creationId xmlns:a16="http://schemas.microsoft.com/office/drawing/2014/main" id="{C1FC7262-779D-C744-ACC8-9ED37683793A}"/>
              </a:ext>
            </a:extLst>
          </p:cNvPr>
          <p:cNvSpPr/>
          <p:nvPr userDrawn="1"/>
        </p:nvSpPr>
        <p:spPr>
          <a:xfrm>
            <a:off x="5840133" y="1557990"/>
            <a:ext cx="5450719"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Imagine you are the bank. A customer comes in looking to borrow £5,000 over 2 years.</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What do you want to know before making your decision on whether to lend the customer the money or not?</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02604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HISTORY</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171580"/>
            <a:ext cx="512263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tools a bank uses to make their lending decisions is to look at your credit history – how much money you have borrowed in the past, and how you have managed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in the form of something called a credit report, which gives details of each borrowing product you have taken out, the repayments you have made, whether any repayment dates have been missed, and the level of outstanding credit (debt)you have.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apply to borrow money, the lender will usually ask your permission to access your credit report. These are provided to the lender by a credit reference agency.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8" name="Rectangle 7">
            <a:extLst>
              <a:ext uri="{FF2B5EF4-FFF2-40B4-BE49-F238E27FC236}">
                <a16:creationId xmlns:a16="http://schemas.microsoft.com/office/drawing/2014/main" id="{CC925A05-A835-F14E-8D25-B0F02004626A}"/>
              </a:ext>
            </a:extLst>
          </p:cNvPr>
          <p:cNvSpPr/>
          <p:nvPr userDrawn="1"/>
        </p:nvSpPr>
        <p:spPr>
          <a:xfrm>
            <a:off x="5960166" y="1171580"/>
            <a:ext cx="6096000" cy="4524315"/>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the credit reference agency that collects all of the information on you and forms it into a report. They then provide these to the lender when a new borrowing application is made. The lender will use this information to decide whether they are able to lend to you, and if so, at what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credit history is really important to ensuring the best borrowing rates are offered to you. There are some key tips to making sure your credit history is maintained positively: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Stick to repayment schedules. Missed payments will show up on your credit report and may make a lender question your ability to repay on time.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88046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3" name="Rectangle 2">
            <a:extLst>
              <a:ext uri="{FF2B5EF4-FFF2-40B4-BE49-F238E27FC236}">
                <a16:creationId xmlns:a16="http://schemas.microsoft.com/office/drawing/2014/main" id="{49047E14-57AB-A44C-95F2-945CD0780A3C}"/>
              </a:ext>
            </a:extLst>
          </p:cNvPr>
          <p:cNvSpPr/>
          <p:nvPr userDrawn="1"/>
        </p:nvSpPr>
        <p:spPr>
          <a:xfrm>
            <a:off x="486044" y="384253"/>
            <a:ext cx="5609955" cy="5632311"/>
          </a:xfrm>
          <a:prstGeom prst="rect">
            <a:avLst/>
          </a:prstGeom>
        </p:spPr>
        <p:txBody>
          <a:bodyPr wrap="square">
            <a:spAutoFit/>
          </a:bodyPr>
          <a:lstStyle/>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make too many borrowing applications at the same time. As well as recording your past and present borrowing, your credit history also records the number of applications you have made. If a lender sees too many applications, they may consider you too risky to lend to.</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Build a credit history. This one may sound a little strange! Consider if you were the bank and someone asks to borrow quite a large amount of money. You look at their credit history and find it’s blank – nothing there. You would not know how the person will manage the borrowing as there is nothing to base it on.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rgbClr val="002F3B"/>
                </a:solidFill>
                <a:effectLst/>
                <a:latin typeface="Futura" panose="020B0602020204020303" pitchFamily="34" charset="-79"/>
                <a:cs typeface="Futura" panose="020B0602020204020303" pitchFamily="34" charset="-79"/>
              </a:rPr>
              <a:t>Some people actively build a credit history by taking out borrowing products such as credit cards, using them occasionally and making sure they are repaid on time and before any interest is charged.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5B13AA60-286E-134B-A8BE-15503EFCD34A}"/>
              </a:ext>
            </a:extLst>
          </p:cNvPr>
          <p:cNvSpPr/>
          <p:nvPr userDrawn="1"/>
        </p:nvSpPr>
        <p:spPr>
          <a:xfrm>
            <a:off x="6318277" y="106708"/>
            <a:ext cx="5235212" cy="2862322"/>
          </a:xfrm>
          <a:prstGeom prst="rect">
            <a:avLst/>
          </a:prstGeom>
        </p:spPr>
        <p:txBody>
          <a:bodyPr wrap="square">
            <a:spAutoFit/>
          </a:bodyPr>
          <a:lstStyle/>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As well as reviewing your credit history, lenders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may also make their decision based on “affordability”. By looking at your income and expenditure they will work out how much to lend to you based on what they think you can pay back. If you have a good credit history, but the lender doesn’t think you can afford the repayments, you might not be able to borrow as much as you wanted. </a:t>
            </a:r>
          </a:p>
        </p:txBody>
      </p:sp>
      <p:pic>
        <p:nvPicPr>
          <p:cNvPr id="10" name="Picture 9">
            <a:extLst>
              <a:ext uri="{FF2B5EF4-FFF2-40B4-BE49-F238E27FC236}">
                <a16:creationId xmlns:a16="http://schemas.microsoft.com/office/drawing/2014/main" id="{4FD383EA-6C98-484A-99F3-5DCB9C8A9041}"/>
              </a:ext>
            </a:extLst>
          </p:cNvPr>
          <p:cNvPicPr>
            <a:picLocks noChangeAspect="1"/>
          </p:cNvPicPr>
          <p:nvPr userDrawn="1"/>
        </p:nvPicPr>
        <p:blipFill rotWithShape="1">
          <a:blip r:embed="rId2"/>
          <a:srcRect t="15368" b="5764"/>
          <a:stretch/>
        </p:blipFill>
        <p:spPr>
          <a:xfrm>
            <a:off x="6377661" y="3113766"/>
            <a:ext cx="5116444" cy="2667397"/>
          </a:xfrm>
          <a:prstGeom prst="rect">
            <a:avLst/>
          </a:prstGeom>
        </p:spPr>
      </p:pic>
    </p:spTree>
    <p:extLst>
      <p:ext uri="{BB962C8B-B14F-4D97-AF65-F5344CB8AC3E}">
        <p14:creationId xmlns:p14="http://schemas.microsoft.com/office/powerpoint/2010/main" val="221278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4B8905-2D87-474F-97F1-05E257F31125}"/>
              </a:ext>
            </a:extLst>
          </p:cNvPr>
          <p:cNvSpPr/>
          <p:nvPr userDrawn="1"/>
        </p:nvSpPr>
        <p:spPr>
          <a:xfrm>
            <a:off x="0" y="0"/>
            <a:ext cx="12192000" cy="6211614"/>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10" name="Rectangle 9">
            <a:extLst>
              <a:ext uri="{FF2B5EF4-FFF2-40B4-BE49-F238E27FC236}">
                <a16:creationId xmlns:a16="http://schemas.microsoft.com/office/drawing/2014/main" id="{5412DC77-46C0-4A49-9634-8212C34C9304}"/>
              </a:ext>
            </a:extLst>
          </p:cNvPr>
          <p:cNvSpPr/>
          <p:nvPr userDrawn="1"/>
        </p:nvSpPr>
        <p:spPr>
          <a:xfrm>
            <a:off x="387627" y="517393"/>
            <a:ext cx="5174973" cy="4893647"/>
          </a:xfrm>
          <a:prstGeom prst="rect">
            <a:avLst/>
          </a:prstGeom>
        </p:spPr>
        <p:txBody>
          <a:bodyPr wrap="square">
            <a:spAutoFit/>
          </a:bodyPr>
          <a:lstStyle/>
          <a:p>
            <a:r>
              <a:rPr lang="en-GB" sz="2400" dirty="0">
                <a:solidFill>
                  <a:srgbClr val="4B287E"/>
                </a:solidFill>
                <a:effectLst/>
                <a:latin typeface="Futura Medium" panose="020B0602020204020303" pitchFamily="34" charset="-79"/>
                <a:cs typeface="Futura Medium" panose="020B0602020204020303" pitchFamily="34" charset="-79"/>
              </a:rPr>
              <a:t>Definitions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Credit history </a:t>
            </a:r>
            <a:r>
              <a:rPr lang="en-GB" dirty="0">
                <a:solidFill>
                  <a:srgbClr val="00303C"/>
                </a:solidFill>
                <a:effectLst/>
                <a:latin typeface="Futura Medium" panose="020B0602020204020303" pitchFamily="34" charset="-79"/>
                <a:cs typeface="Futura Medium" panose="020B0602020204020303" pitchFamily="34" charset="-79"/>
              </a:rPr>
              <a:t>– A record of loans you have taken out or credit card payments made or missed. This information is stored by credit reference agencies, who supply details of your credit history to financial institutions when you take out further loans.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Credit reference agency </a:t>
            </a:r>
            <a:r>
              <a:rPr lang="en-GB" dirty="0">
                <a:solidFill>
                  <a:srgbClr val="00303C"/>
                </a:solidFill>
                <a:effectLst/>
                <a:latin typeface="Futura Medium" panose="020B0602020204020303" pitchFamily="34" charset="-79"/>
                <a:cs typeface="Futura Medium" panose="020B0602020204020303" pitchFamily="34" charset="-79"/>
              </a:rPr>
              <a:t>– An agency that holds information on adults, including public records (e.g. electoral register entries) and credit history information. They make this information available to lenders when you apply for credit, who then use the information to decide whether or not to offer you credit.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A071DB1F-5E52-EA4A-AD1E-C7B10352DAEE}"/>
              </a:ext>
            </a:extLst>
          </p:cNvPr>
          <p:cNvSpPr/>
          <p:nvPr userDrawn="1"/>
        </p:nvSpPr>
        <p:spPr>
          <a:xfrm>
            <a:off x="5794512" y="485121"/>
            <a:ext cx="5864087" cy="535531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Credit report </a:t>
            </a:r>
            <a:r>
              <a:rPr lang="en-GB" dirty="0">
                <a:solidFill>
                  <a:srgbClr val="002F3B"/>
                </a:solidFill>
                <a:effectLst/>
                <a:latin typeface="Futura" panose="020B0602020204020303" pitchFamily="34" charset="-79"/>
                <a:cs typeface="Futura" panose="020B0602020204020303" pitchFamily="34" charset="-79"/>
              </a:rPr>
              <a:t>– A detailed report of an individual’s credit history, current credit arrangements, address history and details of anyone you are financially linked with. When you apply for credit, the process usually involves you giving your permission to the credit provider (e.g. banks, credit card providers, mobile phone companies) to check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your credit report.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Credit score </a:t>
            </a:r>
            <a:r>
              <a:rPr lang="en-GB" dirty="0">
                <a:solidFill>
                  <a:srgbClr val="002F3B"/>
                </a:solidFill>
                <a:effectLst/>
                <a:latin typeface="Futura" panose="020B0602020204020303" pitchFamily="34" charset="-79"/>
                <a:cs typeface="Futura" panose="020B0602020204020303" pitchFamily="34" charset="-79"/>
              </a:rPr>
              <a:t>– Lenders will use your credit history to calculate a credit score which reflects the level of risk in lending to you and the likelihood of you paying credit back. Each lender scores you differently, and secretly, so if one lender has rejected you, it doesn’t automatically mean others will. </a:t>
            </a:r>
          </a:p>
          <a:p>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After a rejection it’s always important to check your credit report for any errors before applying for credit again.</a:t>
            </a:r>
          </a:p>
        </p:txBody>
      </p:sp>
    </p:spTree>
    <p:extLst>
      <p:ext uri="{BB962C8B-B14F-4D97-AF65-F5344CB8AC3E}">
        <p14:creationId xmlns:p14="http://schemas.microsoft.com/office/powerpoint/2010/main" val="634198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2308324"/>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decisions that lending organisations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have to make before giving credit to a customer?</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tools do lenders use to help them make these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decisions?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ways that you can help build a positive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history.</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5188226" y="6289627"/>
            <a:ext cx="73263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13931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PRODUCTS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6" name="Rounded Rectangle 15">
            <a:extLst>
              <a:ext uri="{FF2B5EF4-FFF2-40B4-BE49-F238E27FC236}">
                <a16:creationId xmlns:a16="http://schemas.microsoft.com/office/drawing/2014/main" id="{6D2E1905-8690-DD43-BB86-ECB5E95C314F}"/>
              </a:ext>
            </a:extLst>
          </p:cNvPr>
          <p:cNvSpPr/>
          <p:nvPr userDrawn="1"/>
        </p:nvSpPr>
        <p:spPr>
          <a:xfrm>
            <a:off x="1828800" y="1241582"/>
            <a:ext cx="8478077" cy="4622505"/>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874102-49E7-0A4B-95BB-13868F2D64DE}"/>
              </a:ext>
            </a:extLst>
          </p:cNvPr>
          <p:cNvSpPr/>
          <p:nvPr userDrawn="1"/>
        </p:nvSpPr>
        <p:spPr>
          <a:xfrm>
            <a:off x="2800397" y="157119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8D5D2406-C33A-B74C-9EA6-AE4857A8CB60}"/>
              </a:ext>
            </a:extLst>
          </p:cNvPr>
          <p:cNvSpPr/>
          <p:nvPr userDrawn="1"/>
        </p:nvSpPr>
        <p:spPr>
          <a:xfrm>
            <a:off x="2181579" y="2267079"/>
            <a:ext cx="7777429"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Loans can be secured or unsecured. A secured loan requires something that gives the lender security in case you cannot pay the loan back. This is usually your home but could also be a guarantor. A guarantor is a person who agrees to be responsible for the loan if you cannot make the repayments. If you fail to repay the loan, the bank can get their money back by selling the security or requesting the guarantor pays.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An unsecured loan does not involve security, but as the lender is taking a greater risk the APR tends to be higher.</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0" name="Straight Connector 19">
            <a:extLst>
              <a:ext uri="{FF2B5EF4-FFF2-40B4-BE49-F238E27FC236}">
                <a16:creationId xmlns:a16="http://schemas.microsoft.com/office/drawing/2014/main" id="{D2384D2B-B70E-4E44-906B-7CD05625449E}"/>
              </a:ext>
            </a:extLst>
          </p:cNvPr>
          <p:cNvCxnSpPr/>
          <p:nvPr userDrawn="1"/>
        </p:nvCxnSpPr>
        <p:spPr>
          <a:xfrm>
            <a:off x="2282687" y="2189532"/>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1" name="Picture 20">
            <a:extLst>
              <a:ext uri="{FF2B5EF4-FFF2-40B4-BE49-F238E27FC236}">
                <a16:creationId xmlns:a16="http://schemas.microsoft.com/office/drawing/2014/main" id="{B6ACDD2B-0786-BF4E-82A2-7626D5828AFE}"/>
              </a:ext>
            </a:extLst>
          </p:cNvPr>
          <p:cNvPicPr>
            <a:picLocks noChangeAspect="1"/>
          </p:cNvPicPr>
          <p:nvPr userDrawn="1"/>
        </p:nvPicPr>
        <p:blipFill>
          <a:blip r:embed="rId2"/>
          <a:stretch>
            <a:fillRect/>
          </a:stretch>
        </p:blipFill>
        <p:spPr>
          <a:xfrm>
            <a:off x="2196888" y="1457839"/>
            <a:ext cx="642510" cy="642510"/>
          </a:xfrm>
          <a:prstGeom prst="rect">
            <a:avLst/>
          </a:prstGeom>
        </p:spPr>
      </p:pic>
    </p:spTree>
    <p:extLst>
      <p:ext uri="{BB962C8B-B14F-4D97-AF65-F5344CB8AC3E}">
        <p14:creationId xmlns:p14="http://schemas.microsoft.com/office/powerpoint/2010/main" val="47562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8F3210D4-FF19-3C41-BB8D-BC98C6DA82D8}"/>
              </a:ext>
            </a:extLst>
          </p:cNvPr>
          <p:cNvSpPr/>
          <p:nvPr userDrawn="1"/>
        </p:nvSpPr>
        <p:spPr>
          <a:xfrm>
            <a:off x="367748" y="302999"/>
            <a:ext cx="1779104"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Borrowing comes in many different forms.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Here are </a:t>
            </a:r>
          </a:p>
          <a:p>
            <a:r>
              <a:rPr lang="en-GB" dirty="0">
                <a:solidFill>
                  <a:srgbClr val="00303C"/>
                </a:solidFill>
                <a:effectLst/>
                <a:latin typeface="Futura" panose="020B0602020204020303" pitchFamily="34" charset="-79"/>
                <a:cs typeface="Futura" panose="020B0602020204020303" pitchFamily="34" charset="-79"/>
              </a:rPr>
              <a:t>some of the main ones:</a:t>
            </a:r>
          </a:p>
        </p:txBody>
      </p:sp>
      <p:pic>
        <p:nvPicPr>
          <p:cNvPr id="3" name="Picture 2">
            <a:extLst>
              <a:ext uri="{FF2B5EF4-FFF2-40B4-BE49-F238E27FC236}">
                <a16:creationId xmlns:a16="http://schemas.microsoft.com/office/drawing/2014/main" id="{AE1D3C71-DC58-0247-977F-97588BFA4FF4}"/>
              </a:ext>
            </a:extLst>
          </p:cNvPr>
          <p:cNvPicPr>
            <a:picLocks noChangeAspect="1"/>
          </p:cNvPicPr>
          <p:nvPr userDrawn="1"/>
        </p:nvPicPr>
        <p:blipFill>
          <a:blip r:embed="rId2"/>
          <a:stretch>
            <a:fillRect/>
          </a:stretch>
        </p:blipFill>
        <p:spPr>
          <a:xfrm>
            <a:off x="2276062" y="217105"/>
            <a:ext cx="7265503" cy="5698630"/>
          </a:xfrm>
          <a:prstGeom prst="rect">
            <a:avLst/>
          </a:prstGeom>
        </p:spPr>
      </p:pic>
    </p:spTree>
    <p:extLst>
      <p:ext uri="{BB962C8B-B14F-4D97-AF65-F5344CB8AC3E}">
        <p14:creationId xmlns:p14="http://schemas.microsoft.com/office/powerpoint/2010/main" val="26469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AND DEBT</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166842"/>
            <a:ext cx="10990738"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is receiving money from someone else with the agreement that you will pay it back at a later date. You might borrow informally from friends and family or take out a formal loan with a written agreement from a bank or building society. If interest charges are added to money that is borrowed, you will pay more back than the initial amount borrowed.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Loans and borrowing are now a part of modern life; they have become almost unavoidable in one form or another. You have to be at least 18 years old to borrow from banks but there are a lot of different forms of borrowing to choose from,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Organising a bank overdraft to help your monthly budgeting.</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hire purchase to buy a car.</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Taking out a personal loan to fund a one-off payment.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via a student loan to help fund yourself through higher education.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Arranging a mortgage to buy a property.</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a credit card to pay when shopping online.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find out a lot more about these different forms of borrowing later in the chapter.</a:t>
            </a:r>
          </a:p>
        </p:txBody>
      </p:sp>
    </p:spTree>
    <p:extLst>
      <p:ext uri="{BB962C8B-B14F-4D97-AF65-F5344CB8AC3E}">
        <p14:creationId xmlns:p14="http://schemas.microsoft.com/office/powerpoint/2010/main" val="639469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b="41159"/>
          <a:stretch/>
        </p:blipFill>
        <p:spPr>
          <a:xfrm>
            <a:off x="2057400" y="808825"/>
            <a:ext cx="7988085" cy="5068614"/>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Tree>
    <p:extLst>
      <p:ext uri="{BB962C8B-B14F-4D97-AF65-F5344CB8AC3E}">
        <p14:creationId xmlns:p14="http://schemas.microsoft.com/office/powerpoint/2010/main" val="32339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t="58644" b="-875"/>
          <a:stretch/>
        </p:blipFill>
        <p:spPr>
          <a:xfrm>
            <a:off x="2057400" y="808825"/>
            <a:ext cx="7988085" cy="3637722"/>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
        <p:nvSpPr>
          <p:cNvPr id="2" name="Rectangle 1">
            <a:extLst>
              <a:ext uri="{FF2B5EF4-FFF2-40B4-BE49-F238E27FC236}">
                <a16:creationId xmlns:a16="http://schemas.microsoft.com/office/drawing/2014/main" id="{4B5AC597-9919-1148-A76B-B8249181A527}"/>
              </a:ext>
            </a:extLst>
          </p:cNvPr>
          <p:cNvSpPr/>
          <p:nvPr userDrawn="1"/>
        </p:nvSpPr>
        <p:spPr>
          <a:xfrm>
            <a:off x="417443" y="4520392"/>
            <a:ext cx="11350487" cy="147732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High-cost credit: </a:t>
            </a:r>
            <a:r>
              <a:rPr lang="en-GB" dirty="0">
                <a:solidFill>
                  <a:srgbClr val="00303C"/>
                </a:solidFill>
                <a:effectLst/>
                <a:latin typeface="Futura Medium" panose="020B0602020204020303" pitchFamily="34" charset="-79"/>
                <a:cs typeface="Futura Medium" panose="020B0602020204020303" pitchFamily="34" charset="-79"/>
              </a:rPr>
              <a:t>This covers catalogue shopping, doorstep money lenders, rent to own shops, pawnbrokers and payday loan companies, where the interest rates tend to be very high, so borrowing is very costly. These methods may be used by people with a poor credit history, meaning they are unable to borrow money at more competitive rates. </a:t>
            </a:r>
            <a:r>
              <a:rPr lang="en-GB" b="1" i="0" dirty="0">
                <a:solidFill>
                  <a:srgbClr val="00303C"/>
                </a:solidFill>
                <a:effectLst/>
                <a:latin typeface="Futura" panose="020B0602020204020303" pitchFamily="34" charset="-79"/>
                <a:cs typeface="Futura" panose="020B0602020204020303" pitchFamily="34" charset="-79"/>
              </a:rPr>
              <a:t>Remember,</a:t>
            </a:r>
            <a:r>
              <a:rPr lang="en-GB" b="1"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Medium" panose="020B0602020204020303" pitchFamily="34" charset="-79"/>
                <a:cs typeface="Futura Medium" panose="020B0602020204020303" pitchFamily="34" charset="-79"/>
              </a:rPr>
              <a:t>the higher the APR the more it will cost you to borrow, and the longer you borrow for at the same APR the more it will cost you.</a:t>
            </a:r>
          </a:p>
        </p:txBody>
      </p:sp>
    </p:spTree>
    <p:extLst>
      <p:ext uri="{BB962C8B-B14F-4D97-AF65-F5344CB8AC3E}">
        <p14:creationId xmlns:p14="http://schemas.microsoft.com/office/powerpoint/2010/main" val="3295708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UNIONS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21DA63-E542-5841-983F-21A987DF5067}"/>
              </a:ext>
            </a:extLst>
          </p:cNvPr>
          <p:cNvSpPr/>
          <p:nvPr userDrawn="1"/>
        </p:nvSpPr>
        <p:spPr>
          <a:xfrm>
            <a:off x="512852" y="1162105"/>
            <a:ext cx="5236711"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Credit unions are financial co-operatives, owned and controlled by their members, which offer a local alternative to banks and building societies. </a:t>
            </a:r>
          </a:p>
          <a:p>
            <a:endParaRPr lang="en-GB" dirty="0">
              <a:solidFill>
                <a:srgbClr val="002F3B"/>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are often run by members of a local community and the members who use their services can help make decisions about how the credit union is managed.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are not-for-profit organisations that offer similar financial products and services to banks or building societies, for example personal loans and savings accounts. </a:t>
            </a:r>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They have a social responsibility to support their local community and they try to ensure that costs are kept low so that borrowing rates are often lower than alternative credit providers.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can also allow for higher interest rates on savings. This can often mean that people who are unable to access high street banks and their products have financial support in their community, offering a good alternative to payday loans and doorstep lending. </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According to the Bank of England, the average credit union loan (2019) in Wales was nearly £1,500, compared to nearly £2,100 in England.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Visit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https://</a:t>
            </a: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creditunionsofwales.co.uk</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to find out more about Welsh credit unions.</a:t>
            </a:r>
          </a:p>
          <a:p>
            <a:endParaRPr lang="en-GB" dirty="0">
              <a:solidFill>
                <a:srgbClr val="002F3B"/>
              </a:solidFill>
              <a:effectLst/>
              <a:latin typeface="Futura" panose="020B0602020204020303" pitchFamily="34" charset="-79"/>
              <a:cs typeface="Futura" panose="020B0602020204020303" pitchFamily="34" charset="-79"/>
            </a:endParaRP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618952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B5611-ABF4-274C-A706-56C77F24B328}"/>
              </a:ext>
            </a:extLst>
          </p:cNvPr>
          <p:cNvPicPr>
            <a:picLocks noChangeAspect="1"/>
          </p:cNvPicPr>
          <p:nvPr userDrawn="1"/>
        </p:nvPicPr>
        <p:blipFill rotWithShape="1">
          <a:blip r:embed="rId2"/>
          <a:srcRect l="28758" r="18907"/>
          <a:stretch/>
        </p:blipFill>
        <p:spPr>
          <a:xfrm>
            <a:off x="0" y="0"/>
            <a:ext cx="6927575" cy="6211614"/>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047772-9F76-5648-BBE1-9F0544FA115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281471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3139321"/>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the difference between a credit card and a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store card?</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Why do people sometimes turn to alternative credit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providers?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an arranged overdraft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an unarranged overdraft.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differences of using a credit union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rather than a bank? </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30201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LOANS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715819"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actually receive as it will be based on your individual circumstances.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On agreement, you will be provided with a repayment schedule. This shows all the repayments you will need to make over the term of the loan – these are usually monthly but can vary according to the Terms and Conditions of the loan. Once you are happy with the agreement, you will be asked to sign a contract and the money will be transferred to your bank account.</a:t>
            </a: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5AEF1063-7FE7-EC48-84A3-1FA58E291D26}"/>
              </a:ext>
            </a:extLst>
          </p:cNvPr>
          <p:cNvSpPr/>
          <p:nvPr userDrawn="1"/>
        </p:nvSpPr>
        <p:spPr>
          <a:xfrm>
            <a:off x="512853" y="1162105"/>
            <a:ext cx="5260570"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personal loan is an agreement between an individual (the borrower) and the financial organisation which is supplying the money (the lender).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Personal loans are usually taken out for a term of between 1 and 10 years and are usually unsecured (read the previous ‘Did you know’ to find out the difference between secured and unsecured borrowing).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You can apply for a personal loan through a bank, building society, credit union or an online financial company. Each will advertise their interest as a “typical” or “representative” APR, but remember, this may not be the rate you</a:t>
            </a:r>
          </a:p>
        </p:txBody>
      </p:sp>
    </p:spTree>
    <p:extLst>
      <p:ext uri="{BB962C8B-B14F-4D97-AF65-F5344CB8AC3E}">
        <p14:creationId xmlns:p14="http://schemas.microsoft.com/office/powerpoint/2010/main" val="3188375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2E19B063-C6D1-CE4A-9B5C-C667F1BD2164}"/>
              </a:ext>
            </a:extLst>
          </p:cNvPr>
          <p:cNvSpPr/>
          <p:nvPr userDrawn="1"/>
        </p:nvSpPr>
        <p:spPr>
          <a:xfrm>
            <a:off x="453887" y="511415"/>
            <a:ext cx="6096000" cy="3693319"/>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At each repayment instalment you will be paying back a set sum made up of some of the principal (original loan amount) and some of the interest. This continues until the entire borrowed sum and the interest have been repaid.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have made some payments and then want to pay off the remaining amount (balance) of the loan early, a company will sometimes charge an early repayment charge (ERC), which may take the total to more than you would have paid over the agreed amount of time. They do this because they will otherwise miss out on some of your interest repayments if you exit the deal before the end of the agreement.</a:t>
            </a:r>
          </a:p>
        </p:txBody>
      </p:sp>
      <p:sp>
        <p:nvSpPr>
          <p:cNvPr id="13" name="Rounded Rectangle 12">
            <a:extLst>
              <a:ext uri="{FF2B5EF4-FFF2-40B4-BE49-F238E27FC236}">
                <a16:creationId xmlns:a16="http://schemas.microsoft.com/office/drawing/2014/main" id="{AE1CFCD3-09CC-6540-B873-A6E6F73E5437}"/>
              </a:ext>
            </a:extLst>
          </p:cNvPr>
          <p:cNvSpPr/>
          <p:nvPr userDrawn="1"/>
        </p:nvSpPr>
        <p:spPr>
          <a:xfrm>
            <a:off x="6838123" y="363796"/>
            <a:ext cx="489999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54C1E-9F4C-5C4F-850D-FCDB4FB5D768}"/>
              </a:ext>
            </a:extLst>
          </p:cNvPr>
          <p:cNvSpPr/>
          <p:nvPr userDrawn="1"/>
        </p:nvSpPr>
        <p:spPr>
          <a:xfrm>
            <a:off x="7809719" y="6934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6" name="Rectangle 15">
            <a:extLst>
              <a:ext uri="{FF2B5EF4-FFF2-40B4-BE49-F238E27FC236}">
                <a16:creationId xmlns:a16="http://schemas.microsoft.com/office/drawing/2014/main" id="{07B3F643-0E10-214F-9CB0-38ED7A0B24D2}"/>
              </a:ext>
            </a:extLst>
          </p:cNvPr>
          <p:cNvSpPr/>
          <p:nvPr userDrawn="1"/>
        </p:nvSpPr>
        <p:spPr>
          <a:xfrm>
            <a:off x="7190902" y="1389293"/>
            <a:ext cx="4162898"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Terms and Conditions (T&amp;Cs) are often called “the small print” and are the set of rules surrounding your loan.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These should be carefully checked to make sure you are getting what you expected.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signing the contract, you are also agreeing to the T&amp;Cs – although there is a 14-day “cooling off” period before they become legally binding.</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7" name="Straight Connector 16">
            <a:extLst>
              <a:ext uri="{FF2B5EF4-FFF2-40B4-BE49-F238E27FC236}">
                <a16:creationId xmlns:a16="http://schemas.microsoft.com/office/drawing/2014/main" id="{EC5672DB-876E-F84A-882F-EEB7DCED07E1}"/>
              </a:ext>
            </a:extLst>
          </p:cNvPr>
          <p:cNvCxnSpPr/>
          <p:nvPr userDrawn="1"/>
        </p:nvCxnSpPr>
        <p:spPr>
          <a:xfrm>
            <a:off x="7292009" y="131174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9AB5B665-BAC7-A449-9243-96A7140DFC4B}"/>
              </a:ext>
            </a:extLst>
          </p:cNvPr>
          <p:cNvPicPr>
            <a:picLocks noChangeAspect="1"/>
          </p:cNvPicPr>
          <p:nvPr userDrawn="1"/>
        </p:nvPicPr>
        <p:blipFill>
          <a:blip r:embed="rId2"/>
          <a:stretch>
            <a:fillRect/>
          </a:stretch>
        </p:blipFill>
        <p:spPr>
          <a:xfrm>
            <a:off x="7206210" y="580053"/>
            <a:ext cx="642510" cy="642510"/>
          </a:xfrm>
          <a:prstGeom prst="rect">
            <a:avLst/>
          </a:prstGeom>
        </p:spPr>
      </p:pic>
    </p:spTree>
    <p:extLst>
      <p:ext uri="{BB962C8B-B14F-4D97-AF65-F5344CB8AC3E}">
        <p14:creationId xmlns:p14="http://schemas.microsoft.com/office/powerpoint/2010/main" val="609065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Paige is a keen cyclist and wants to buy a new bike. She has a part time job and her credit score shows that she will be able to get a loan, but she needs to look at her borrowing options. She researches online and finds a loan for £1,000 that looks suitable, but she needs to decide how long to borrow the money for.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 options are shown below: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Which option should Paige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choose? Why?</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Think of three questions you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would ask Paige before she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takes out the loan.</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other borrowing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options does Paige have?</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Does Paige have to borrow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 money? How else could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she buy the bike?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pic>
        <p:nvPicPr>
          <p:cNvPr id="2" name="Picture 1">
            <a:extLst>
              <a:ext uri="{FF2B5EF4-FFF2-40B4-BE49-F238E27FC236}">
                <a16:creationId xmlns:a16="http://schemas.microsoft.com/office/drawing/2014/main" id="{6EB21593-72E8-3349-86E7-A0E743226C3C}"/>
              </a:ext>
            </a:extLst>
          </p:cNvPr>
          <p:cNvPicPr>
            <a:picLocks noChangeAspect="1"/>
          </p:cNvPicPr>
          <p:nvPr userDrawn="1"/>
        </p:nvPicPr>
        <p:blipFill>
          <a:blip r:embed="rId3"/>
          <a:stretch>
            <a:fillRect/>
          </a:stretch>
        </p:blipFill>
        <p:spPr>
          <a:xfrm>
            <a:off x="4134678" y="2625139"/>
            <a:ext cx="7641739" cy="2952971"/>
          </a:xfrm>
          <a:prstGeom prst="rect">
            <a:avLst/>
          </a:prstGeom>
        </p:spPr>
      </p:pic>
    </p:spTree>
    <p:extLst>
      <p:ext uri="{BB962C8B-B14F-4D97-AF65-F5344CB8AC3E}">
        <p14:creationId xmlns:p14="http://schemas.microsoft.com/office/powerpoint/2010/main" val="2146101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CARDS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8" name="Rectangle 7">
            <a:extLst>
              <a:ext uri="{FF2B5EF4-FFF2-40B4-BE49-F238E27FC236}">
                <a16:creationId xmlns:a16="http://schemas.microsoft.com/office/drawing/2014/main" id="{974E3702-872B-B945-93AB-6FBE4462537E}"/>
              </a:ext>
            </a:extLst>
          </p:cNvPr>
          <p:cNvSpPr/>
          <p:nvPr userDrawn="1"/>
        </p:nvSpPr>
        <p:spPr>
          <a:xfrm>
            <a:off x="512852" y="1152151"/>
            <a:ext cx="11175565"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word “credit” can be a bit confusing as it has two meanings; an account “in credit” means that there is money in it that is available to spend. However, if you obtain goods or services “on credit” it means that you have borrowed the money to make the purchase.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Credit cards are available from most banks and allow you to purchase goods and services up to a certain limit. When you buy something with your credit card, the amount you spend is paid for by the credit card provider – it does not come out of your own account. The provider keeps a record of everything you have bought and every month you are sent a statement to show how much you have borrowed.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There are two ways of repaying a credit card. One of them charges you interest, but the other does not: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Once you receive your monthly statement you repay the balance in full. You will not be charged any interest in this case. </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pay off some of the statement balance. Credit cards require a minimum payment is made every month. This is around 3% of the balance or £5, whichever is greater. If you choose not to pay the balance in full then you will be charged interest on the remaining balance plus any further spending the following month. </a:t>
            </a:r>
          </a:p>
        </p:txBody>
      </p:sp>
    </p:spTree>
    <p:extLst>
      <p:ext uri="{BB962C8B-B14F-4D97-AF65-F5344CB8AC3E}">
        <p14:creationId xmlns:p14="http://schemas.microsoft.com/office/powerpoint/2010/main" val="853113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01FE71AF-5787-7D44-88AE-3065C720D97E}"/>
              </a:ext>
            </a:extLst>
          </p:cNvPr>
          <p:cNvSpPr/>
          <p:nvPr userDrawn="1"/>
        </p:nvSpPr>
        <p:spPr>
          <a:xfrm>
            <a:off x="5208785" y="351589"/>
            <a:ext cx="6751300"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As with personal loans, potential customers will want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to complete research and make comparisons to secure a good APR deal, and the credit card provider will carry out checks and investigate your credit history before approving the credit card. A good credit score will improve the chances of being given a credit card and generally mean lower interest rates and access to more deals. The credit card provider will set a credit limit for your card – anything from a few hundred to several thousand pounds depending on your personal circumstances. You can then use the card to spend money up to that limit on whatever you want without seeking permission for each purchase. You can also have more than one credit card at a time – provided your credit rating is sufficiently strong.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Some companies offer low interest rates to new customers as a way of attracting their business. There may be a limited period where interest is 0% and this might also include “balance transfers” (debt transferred from another credit card or loan). After the introductory period, the interest rate may rise to a higher than normal level to compensate.</a:t>
            </a:r>
          </a:p>
        </p:txBody>
      </p:sp>
      <p:sp>
        <p:nvSpPr>
          <p:cNvPr id="12" name="Rounded Rectangle 11">
            <a:extLst>
              <a:ext uri="{FF2B5EF4-FFF2-40B4-BE49-F238E27FC236}">
                <a16:creationId xmlns:a16="http://schemas.microsoft.com/office/drawing/2014/main" id="{3A66A2F8-6BCD-3249-A671-64E14A0CF327}"/>
              </a:ext>
            </a:extLst>
          </p:cNvPr>
          <p:cNvSpPr/>
          <p:nvPr userDrawn="1"/>
        </p:nvSpPr>
        <p:spPr>
          <a:xfrm>
            <a:off x="397567" y="351589"/>
            <a:ext cx="4502424"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EF0C76-AD6C-5244-A8B3-46A9060B55BC}"/>
              </a:ext>
            </a:extLst>
          </p:cNvPr>
          <p:cNvSpPr/>
          <p:nvPr userDrawn="1"/>
        </p:nvSpPr>
        <p:spPr>
          <a:xfrm>
            <a:off x="1369163" y="68120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4" name="Rectangle 13">
            <a:extLst>
              <a:ext uri="{FF2B5EF4-FFF2-40B4-BE49-F238E27FC236}">
                <a16:creationId xmlns:a16="http://schemas.microsoft.com/office/drawing/2014/main" id="{D4DCD37A-9C18-AB46-94A8-4B3C69BCE75B}"/>
              </a:ext>
            </a:extLst>
          </p:cNvPr>
          <p:cNvSpPr/>
          <p:nvPr userDrawn="1"/>
        </p:nvSpPr>
        <p:spPr>
          <a:xfrm>
            <a:off x="750346" y="1377086"/>
            <a:ext cx="4030718" cy="452431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borrowed £3,000 on your credit card at 21 and only made the minimum repayments, you’ll be almost 50 before it clears!</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Balance transfers allow you to take out a new card to pay off debt on old credit and store cards which are charging interest. The new card may have 0% interest or have a lower interest rate than you are currently paying, so you will become debt free quicker as the payments you make reduce the debt, rather than paying off the interest.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6" name="Straight Connector 15">
            <a:extLst>
              <a:ext uri="{FF2B5EF4-FFF2-40B4-BE49-F238E27FC236}">
                <a16:creationId xmlns:a16="http://schemas.microsoft.com/office/drawing/2014/main" id="{E0E4BCD8-0138-4C4F-82C8-75495502AB2E}"/>
              </a:ext>
            </a:extLst>
          </p:cNvPr>
          <p:cNvCxnSpPr/>
          <p:nvPr userDrawn="1"/>
        </p:nvCxnSpPr>
        <p:spPr>
          <a:xfrm>
            <a:off x="851453" y="1299539"/>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9F3291CF-68B1-2B48-AF90-6213D5DE28FC}"/>
              </a:ext>
            </a:extLst>
          </p:cNvPr>
          <p:cNvPicPr>
            <a:picLocks noChangeAspect="1"/>
          </p:cNvPicPr>
          <p:nvPr userDrawn="1"/>
        </p:nvPicPr>
        <p:blipFill>
          <a:blip r:embed="rId2"/>
          <a:stretch>
            <a:fillRect/>
          </a:stretch>
        </p:blipFill>
        <p:spPr>
          <a:xfrm>
            <a:off x="765654" y="567846"/>
            <a:ext cx="642510" cy="642510"/>
          </a:xfrm>
          <a:prstGeom prst="rect">
            <a:avLst/>
          </a:prstGeom>
        </p:spPr>
      </p:pic>
      <p:cxnSp>
        <p:nvCxnSpPr>
          <p:cNvPr id="18" name="Straight Connector 17">
            <a:extLst>
              <a:ext uri="{FF2B5EF4-FFF2-40B4-BE49-F238E27FC236}">
                <a16:creationId xmlns:a16="http://schemas.microsoft.com/office/drawing/2014/main" id="{41F6AF77-689C-2F41-9059-D27F8DC290F2}"/>
              </a:ext>
            </a:extLst>
          </p:cNvPr>
          <p:cNvCxnSpPr/>
          <p:nvPr userDrawn="1"/>
        </p:nvCxnSpPr>
        <p:spPr>
          <a:xfrm>
            <a:off x="851453" y="2654574"/>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2071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431273" cy="397031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2018:</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1 in every 75 Welsh adults had contacted the charity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StepChange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for help with their debt problems.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average amount owed on credit cards by those who contacted the charity in Wales was just over £5,500.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Wales, a larger percentage of women contacted the charity for help than men.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Over half of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StepChange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clients in Wales are aged under 40.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i="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StepChange</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Debt Charity; Wales in the Red Survey 2019</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0" indent="0">
              <a:buFont typeface="Arial" panose="020B0604020202020204" pitchFamily="34" charset="0"/>
              <a:buNone/>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spTree>
    <p:extLst>
      <p:ext uri="{BB962C8B-B14F-4D97-AF65-F5344CB8AC3E}">
        <p14:creationId xmlns:p14="http://schemas.microsoft.com/office/powerpoint/2010/main" val="150434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ECADC512-085E-844C-8A23-6782361AAEFA}"/>
              </a:ext>
            </a:extLst>
          </p:cNvPr>
          <p:cNvSpPr/>
          <p:nvPr userDrawn="1"/>
        </p:nvSpPr>
        <p:spPr>
          <a:xfrm>
            <a:off x="344556" y="323314"/>
            <a:ext cx="7808844" cy="563231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some positives to having a credit card:</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It is highly convenient when shopping and safer than carrying cash.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can make instant purchases (up to your credit limit) though you should always be confident that you can repay the money.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Section 75 of the Consumer Credit Act 1974 means your credit card must protect purchases between £100 and £30,000 for free, so if there’s a problem you could get your money back. If the firm you are dealing with goes bust or fails to deliver your purchase, you should get your money back from your credit provider. This applies even if you have only partly paid by credit card.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It is good for your credit score if you can show that you have borrowed money and paid it back as expected; this demonstrates financial responsibility.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Bonuses such as air miles, reward points and cashback may be a feature of a credit card.</a:t>
            </a:r>
          </a:p>
        </p:txBody>
      </p:sp>
      <p:sp>
        <p:nvSpPr>
          <p:cNvPr id="20" name="Rounded Rectangle 19">
            <a:extLst>
              <a:ext uri="{FF2B5EF4-FFF2-40B4-BE49-F238E27FC236}">
                <a16:creationId xmlns:a16="http://schemas.microsoft.com/office/drawing/2014/main" id="{6DFD365D-45FC-3841-B584-2AF18E69E486}"/>
              </a:ext>
            </a:extLst>
          </p:cNvPr>
          <p:cNvSpPr/>
          <p:nvPr userDrawn="1"/>
        </p:nvSpPr>
        <p:spPr>
          <a:xfrm>
            <a:off x="8183217" y="346525"/>
            <a:ext cx="3595033"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30585-2BCF-E144-80D0-20FD4140AB5A}"/>
              </a:ext>
            </a:extLst>
          </p:cNvPr>
          <p:cNvSpPr/>
          <p:nvPr userDrawn="1"/>
        </p:nvSpPr>
        <p:spPr>
          <a:xfrm>
            <a:off x="9095179" y="6761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2" name="Straight Connector 21">
            <a:extLst>
              <a:ext uri="{FF2B5EF4-FFF2-40B4-BE49-F238E27FC236}">
                <a16:creationId xmlns:a16="http://schemas.microsoft.com/office/drawing/2014/main" id="{1E7FEE7A-4FA4-384B-BD5A-BD0AFEDE9C91}"/>
              </a:ext>
            </a:extLst>
          </p:cNvPr>
          <p:cNvCxnSpPr>
            <a:cxnSpLocks/>
          </p:cNvCxnSpPr>
          <p:nvPr userDrawn="1"/>
        </p:nvCxnSpPr>
        <p:spPr>
          <a:xfrm>
            <a:off x="8587408" y="12944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3" name="Picture 22">
            <a:extLst>
              <a:ext uri="{FF2B5EF4-FFF2-40B4-BE49-F238E27FC236}">
                <a16:creationId xmlns:a16="http://schemas.microsoft.com/office/drawing/2014/main" id="{9D0CD31A-317C-D94D-83D8-5F2C71D3571B}"/>
              </a:ext>
            </a:extLst>
          </p:cNvPr>
          <p:cNvPicPr>
            <a:picLocks noChangeAspect="1"/>
          </p:cNvPicPr>
          <p:nvPr userDrawn="1"/>
        </p:nvPicPr>
        <p:blipFill>
          <a:blip r:embed="rId2"/>
          <a:stretch>
            <a:fillRect/>
          </a:stretch>
        </p:blipFill>
        <p:spPr>
          <a:xfrm>
            <a:off x="8504201" y="576985"/>
            <a:ext cx="628055" cy="622821"/>
          </a:xfrm>
          <a:prstGeom prst="rect">
            <a:avLst/>
          </a:prstGeom>
        </p:spPr>
      </p:pic>
      <p:sp>
        <p:nvSpPr>
          <p:cNvPr id="24" name="Rectangle 23">
            <a:extLst>
              <a:ext uri="{FF2B5EF4-FFF2-40B4-BE49-F238E27FC236}">
                <a16:creationId xmlns:a16="http://schemas.microsoft.com/office/drawing/2014/main" id="{4F8ECCF2-2CE0-1A48-A915-05EA3B98B1E5}"/>
              </a:ext>
            </a:extLst>
          </p:cNvPr>
          <p:cNvSpPr/>
          <p:nvPr userDrawn="1"/>
        </p:nvSpPr>
        <p:spPr>
          <a:xfrm>
            <a:off x="8504201" y="1440345"/>
            <a:ext cx="2955997"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Having looked at some positives about having a credit card, what do you think the possible negatives might be?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16813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do both loan and credit card companies work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out the specific interest a customer should pay?</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a credit limit on a credit card?</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important to understand the Terms and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Conditions attached to borrowing money?</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a good idea to pay off the balance on a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card each month, if you can?</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676619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Nikita, Mackenzie, Jack, and Chika are a group of friends discussing their credit card interest rates. Nikita is a trainee chef earning £16,000 per year. She has only just been able to get a credit card because she missed a couple of payments on her mobile phone contract last year, so many providers refused her application. Her credit history isn’t fantastic; therefore her credit card company gives her an APR of 30%.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Mackenzie is an IT software developer and has an excellent credit score, only using his credit card for big purchases like holidays and always paying his bill in full at the end of the month.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His credit card company gives him an APR of 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Jack is not very good with money. He has had loans in the past but has struggled to keep on top of the repayments. He has also had a credit card in the past but this was constantly “maxed out” to his credit limit. Only one credit card company was prepared to give him a credit card and they charge him a whopping APR of 50%.</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82243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Chika earns £30,000 as a graphic designer.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She always pays off her credit card balance at the end of every month because she has set up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 direct debit to make sure that she doesn’t forget to pay her bill. Her card gives her an APR of 10%.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Why do you think individuals have different interest rates? Is this fair?</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How could Nikita and Jack improve their credit score?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advice would you give Nikita and Jack for the future?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64633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6C283CBC-BFEE-9E4E-9CFB-B144B5AEA810}"/>
              </a:ext>
            </a:extLst>
          </p:cNvPr>
          <p:cNvSpPr/>
          <p:nvPr userDrawn="1"/>
        </p:nvSpPr>
        <p:spPr>
          <a:xfrm>
            <a:off x="512852" y="1078332"/>
            <a:ext cx="7726687"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mortgage is a long-term loan used to purchase property. On average, a home is the most expensive thing people buy in their lives. It is just not realistic to try and save up the amount of money required, so a mortgage is often used.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term of a mortgage can vary, but most commonly it is 25 years. The cost of repaying the borrowing is spread over this term. The borrowing is secured against the property you have bought. This means that if you fail to make the repayments your home can be taken back by the lender and sold by them to recover their money – this is called repossession.</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interest rate on a mortgage is generally one of the lowest compared to other forms of borrowing. This is because of the long term and the fact that the loan is secured.</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More information about mortgages can be found in the ‘Further your knowledge’ section.</a:t>
            </a:r>
          </a:p>
        </p:txBody>
      </p:sp>
      <p:pic>
        <p:nvPicPr>
          <p:cNvPr id="9" name="Picture 8">
            <a:extLst>
              <a:ext uri="{FF2B5EF4-FFF2-40B4-BE49-F238E27FC236}">
                <a16:creationId xmlns:a16="http://schemas.microsoft.com/office/drawing/2014/main" id="{90500AF2-5703-4945-B917-0DEB91B81101}"/>
              </a:ext>
            </a:extLst>
          </p:cNvPr>
          <p:cNvPicPr>
            <a:picLocks noChangeAspect="1"/>
          </p:cNvPicPr>
          <p:nvPr userDrawn="1"/>
        </p:nvPicPr>
        <p:blipFill rotWithShape="1">
          <a:blip r:embed="rId3"/>
          <a:srcRect l="34426" r="25790"/>
          <a:stretch/>
        </p:blipFill>
        <p:spPr>
          <a:xfrm>
            <a:off x="8478078" y="0"/>
            <a:ext cx="3713922" cy="6210821"/>
          </a:xfrm>
          <a:prstGeom prst="rect">
            <a:avLst/>
          </a:prstGeom>
        </p:spPr>
      </p:pic>
    </p:spTree>
    <p:extLst>
      <p:ext uri="{BB962C8B-B14F-4D97-AF65-F5344CB8AC3E}">
        <p14:creationId xmlns:p14="http://schemas.microsoft.com/office/powerpoint/2010/main" val="348083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PAYDAY LENDERS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5667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payday lender is the name given to lenders who provide very short-term loans for relatively small amounts of money. As the name suggests, these are intended to cover any unexpected costs you might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incur until you are able to repay the loan on your next payday.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Due to the very short-term nature of these types of loan, the interest rates can be very high – 1,500% APR is not unheard of. There are also penalties if the loan is not paid off when expected. Compared to other forms of flexible borrowing, like an arranged overdraft or a credit card, payday loans are very high-cost.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One of the most controversial issues around payday loans is known as the “rollover”. This is where someone is unable to pay off the loan at the end of the term (which could be as little as a week). In this case, the lender may suggest “rolling over” the loan for another week or more. While this may seem like a reasonable solution, it significantly increases the interest and charges you will pay.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Before applying for a payday loan consider all your other options, as they are likely to be much more costly.</a:t>
            </a:r>
          </a:p>
        </p:txBody>
      </p:sp>
    </p:spTree>
    <p:extLst>
      <p:ext uri="{BB962C8B-B14F-4D97-AF65-F5344CB8AC3E}">
        <p14:creationId xmlns:p14="http://schemas.microsoft.com/office/powerpoint/2010/main" val="1689681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works part time in a garden centre and has just moved into a one-bedroom flat where she lives alone. For the first 2 months, her wages only just covered the rent and bills that she needs to pay, but she needs to buy some new items of furniture as well. She takes on extra shifts at the garden centre and switches to buying supermarket own-brand food but still can’t afford the furniture.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evening, Amelia sees an advert on TV for a company called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It explains how easy it is to apply for a loan with them, and they won’t even do a credit check to see if she can meet the repayments. The interest rate seems high, but she can get the money straightaway!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applies for the loan and the next day has an extra £300 in her bank account. She promises herself she will pay off the loan as soon as she gets paid at the end of the month.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happily buys some new furniture but at the end of the month her gas and electricity bills are higher than expected and she can’t pay off the loan in full and pay her bills too. She feels that her only option is to take out another loan on top of the one she already has, but she will definitely pay it all back at the end of the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1816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Unfortunately, Amelia finds herself having to take out a new loan every month to try to clear the debt that has been building up, but because she needs more money for her day-to-day spending and to pay the interest on the loans, this simply isn’t possible. After 4 months of this cycle, Amelia owes £1,500, which is more than she earns each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can’t believe how much she owes and how easy it was to end up in so much debt. It makes her worried and upset. She finally calls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tells them she is struggling, and they agree that she can repay the outstanding money over the next 6 months. However, they still send her emails regularly offering to lend her even more money, even though they know she can’t afford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think that Amelia will be able to pay off her debts in 6 months? If so, why? If not,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why not?</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impact do you think this experience has had on Amelia? How do you think she feels?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the payday lender acting responsibly? Explain your answer.</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advice would you offer Amelia?</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your opinion, what other borrowing options does Amelia have?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85816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LOAN SHARKS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3935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the borrowing we have discussed so far in this chapter is regulated by the Financial Conduct Authority (FCA). It is an organisation that is set by law to protect consumers, regulate companies and can fine them, or close them down, if they do not abide by the law. It works to make sure that financial markets are honest, fair and effective so that consumers get a fair deal. If you felt you were not treated fairly you could always turn to the FCA as a last resort to help.</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circumstances where individuals set themselves up as money lenders. These individuals are not regulated by the FCA, and their practice is illegal. As they are not regulated there is no limit to the interest rate they charge or the penalties they can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Loan sharks tend to prey on the most vulnerable individuals, and those who struggle to be accepted for other forms of borrowing, such as those who have a poor credit history. There is a task force in England dedicated to investigating and prosecuting illegal money lenders – England Illegal Money Lending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Team (IMLT). There are also teams in Wales and Scotland. In Wales, loan sharks would be investigated by the Wales Illegal Money Lending Unit.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89395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326316" cy="393954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Some loan sharks have attempted to charge interest rates as high as 719,000%. One woman who borrowed £500 ended up repaying £88,000. You might be harassed or threatened if you get behind with your repayments – there have been reports of people being intimidated or attacked. You might also be pressured into borrowing more money to repay one loan with another and end up in a spiral of debt that you can never repay.</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2018, the Wales Illegal Money Lending Unit (WIMLU) estimated that 4,000 people in Wales had been victims of loan sharks in the previous 10 years.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cxnSp>
        <p:nvCxnSpPr>
          <p:cNvPr id="14" name="Straight Connector 13">
            <a:extLst>
              <a:ext uri="{FF2B5EF4-FFF2-40B4-BE49-F238E27FC236}">
                <a16:creationId xmlns:a16="http://schemas.microsoft.com/office/drawing/2014/main" id="{CA010FC1-EA68-464F-8FA5-89B76F2F5D6D}"/>
              </a:ext>
            </a:extLst>
          </p:cNvPr>
          <p:cNvCxnSpPr/>
          <p:nvPr userDrawn="1"/>
        </p:nvCxnSpPr>
        <p:spPr>
          <a:xfrm>
            <a:off x="2978426" y="3796661"/>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030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 DEBT MUST BE BAD, RIGHT?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478413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25909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a common misconception that all debt is “bad”. There are a number of circumstances where borrowing can be used to help us buy things which will have a positive impact on our lives and even improve our financial position over time. For example, borrowing money to buy a home. By taking out a mortgage you are buying your home and it becomes yours to own when the mortgage is paid off – unlike renting, where you may be making a similar payment but never own the property. Over time you would also hope that the value of the home increases, so that when you come to sell the property it would be worth more than you had initially borrowed. However, you would need to bear in mind that property values may fall as well as rise.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reasons for taking on debt can be described as “good” or “bad”, depending on what you borrow the money for: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Good debt will provide an ongoing benefit to the borrower or will result in some kind of financial return.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Bad debt does not provide ongoing benefit or a financial return to the borrower.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229031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38243"/>
            <a:ext cx="568916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Personal circumstances can change without warning. A borrower might suddenly find themselves unemployed and therefore not earning enough income to cover their debts and repayments. An unexpected family crisis may mean money intended for repaying debt has to be diverted elsewhere.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debt is allowed to grow then it may start to become unmanageable; if action is not taken it can have serious financial consequences. In the same way, rushing into a substantial (or even unnecessary) purchase without proper thought, planning, budgeting or the means to repay, might also be seen as taking on unmanageable debt. Some people try to offset their debt by borrowing even more but this is no solution; a spiral effect can then ensue. </a:t>
            </a:r>
          </a:p>
          <a:p>
            <a:endParaRPr lang="en-GB" sz="180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902F1347-44A3-EE4E-B56E-88C8CE8FD172}"/>
              </a:ext>
            </a:extLst>
          </p:cNvPr>
          <p:cNvPicPr>
            <a:picLocks noChangeAspect="1"/>
          </p:cNvPicPr>
          <p:nvPr userDrawn="1"/>
        </p:nvPicPr>
        <p:blipFill>
          <a:blip r:embed="rId3"/>
          <a:stretch>
            <a:fillRect/>
          </a:stretch>
        </p:blipFill>
        <p:spPr>
          <a:xfrm>
            <a:off x="6540773" y="1138243"/>
            <a:ext cx="5186576" cy="4746845"/>
          </a:xfrm>
          <a:prstGeom prst="rect">
            <a:avLst/>
          </a:prstGeom>
        </p:spPr>
      </p:pic>
    </p:spTree>
    <p:extLst>
      <p:ext uri="{BB962C8B-B14F-4D97-AF65-F5344CB8AC3E}">
        <p14:creationId xmlns:p14="http://schemas.microsoft.com/office/powerpoint/2010/main" val="3510775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46785"/>
            <a:ext cx="11294835"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borrow to a level that is more than you have, or you anticipate having, then you may not have enough left to pay for what really matters and you could get into financial difficulty. The consequences of severe money difficulties can be: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 (difficult to get further credit, legal proceedings).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Emotional (stress, difficulties in relationships).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Physical (illness brought on by stress).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Spiritual (loss of self-esteem and the ability to cope).</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why it is so important to make informed and manageable choices when dealing with your personal finances. Hopefully it will never happen, but if you do ever find yourself in a situation where debt has spiralled out of control, then there is help and advice available (you can find out more about this in the ‘Risk and reward’ chapter). Talking about your circumstances to someone neutral and who can give impartial, considered advice can be of benefit, and this can include the financial organisation(s) involved. Many of them now recognise that they have a “duty of care” towards their customers and will help you to minimise difficulties and get yourself back on track with your finances. There are also a number of organisations and debt charities that you can turn to in times of need, such as Citizens Advice Cymru,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StepChange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National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Debtline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53214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Give one example of a manageable debt and one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example of an unmanageable debt.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consequences of unmanageable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probably the worst thing you can do if you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get into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Explain what you understand by the term “duty of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care”.</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739631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EC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4B287E"/>
                </a:solidFill>
                <a:latin typeface="Futura Medium" panose="020B0602020204020303" pitchFamily="34" charset="-79"/>
                <a:cs typeface="Futura Medium" panose="020B0602020204020303" pitchFamily="34" charset="-79"/>
              </a:rPr>
              <a:t>WHAT HAVE </a:t>
            </a:r>
            <a:r>
              <a:rPr lang="en-US" sz="4000" b="1" i="0" dirty="0">
                <a:solidFill>
                  <a:srgbClr val="AE4F98"/>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E4F9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7CDC6348-8816-4F40-93B0-788EDAF9FE72}"/>
              </a:ext>
            </a:extLst>
          </p:cNvPr>
          <p:cNvPicPr>
            <a:picLocks noChangeAspect="1"/>
          </p:cNvPicPr>
          <p:nvPr userDrawn="1"/>
        </p:nvPicPr>
        <p:blipFill>
          <a:blip r:embed="rId2"/>
          <a:stretch>
            <a:fillRect/>
          </a:stretch>
        </p:blipFill>
        <p:spPr>
          <a:xfrm>
            <a:off x="469427" y="310785"/>
            <a:ext cx="666658" cy="666658"/>
          </a:xfrm>
          <a:prstGeom prst="rect">
            <a:avLst/>
          </a:prstGeom>
        </p:spPr>
      </p:pic>
    </p:spTree>
    <p:extLst>
      <p:ext uri="{BB962C8B-B14F-4D97-AF65-F5344CB8AC3E}">
        <p14:creationId xmlns:p14="http://schemas.microsoft.com/office/powerpoint/2010/main" val="272345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6CEC9781-61C0-9E48-A4B7-F56A9870CF29}"/>
              </a:ext>
            </a:extLst>
          </p:cNvPr>
          <p:cNvSpPr/>
          <p:nvPr userDrawn="1"/>
        </p:nvSpPr>
        <p:spPr>
          <a:xfrm>
            <a:off x="449548" y="2033083"/>
            <a:ext cx="11228930"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buying their own home will have a repayment mortgage. Monthly repayments are made, which go towards clearing some of the original loan, as well as paying some of the interest owed on it. There are three main types of repayment mortgage:</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 BORROWING</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 name="Rectangle 1">
            <a:extLst>
              <a:ext uri="{FF2B5EF4-FFF2-40B4-BE49-F238E27FC236}">
                <a16:creationId xmlns:a16="http://schemas.microsoft.com/office/drawing/2014/main" id="{5DF77C73-EB5E-D943-8719-5B50DDB03A44}"/>
              </a:ext>
            </a:extLst>
          </p:cNvPr>
          <p:cNvSpPr/>
          <p:nvPr userDrawn="1"/>
        </p:nvSpPr>
        <p:spPr>
          <a:xfrm>
            <a:off x="497492" y="3070182"/>
            <a:ext cx="4184305"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Fixed rate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The interest rate is fixed for a specified number of years, so you will know exactly how much your monthly repayments will be during that time. If interest rates rise, you will reap the benefit as your repayments won’t increase; you will, of course, lose out on any savings you could make if the rate goes down.  </a:t>
            </a:r>
          </a:p>
        </p:txBody>
      </p:sp>
      <p:sp>
        <p:nvSpPr>
          <p:cNvPr id="9" name="Rectangle 8">
            <a:extLst>
              <a:ext uri="{FF2B5EF4-FFF2-40B4-BE49-F238E27FC236}">
                <a16:creationId xmlns:a16="http://schemas.microsoft.com/office/drawing/2014/main" id="{4781F8A6-DE52-244B-B6EC-169A733F2DA6}"/>
              </a:ext>
            </a:extLst>
          </p:cNvPr>
          <p:cNvSpPr/>
          <p:nvPr userDrawn="1"/>
        </p:nvSpPr>
        <p:spPr>
          <a:xfrm>
            <a:off x="4889491" y="3070182"/>
            <a:ext cx="3217526"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Variable rate mortgage: </a:t>
            </a:r>
          </a:p>
          <a:p>
            <a:r>
              <a:rPr lang="en-GB" dirty="0">
                <a:solidFill>
                  <a:srgbClr val="002F3B"/>
                </a:solidFill>
                <a:effectLst/>
                <a:latin typeface="Futura" panose="020B0602020204020303" pitchFamily="34" charset="-79"/>
                <a:cs typeface="Futura" panose="020B0602020204020303" pitchFamily="34" charset="-79"/>
              </a:rPr>
              <a:t>The interest rate changes in line with the movement of interest rates so you could find yourself paying differing monthly amounts – sometimes less, sometimes more. This might be to your advantage but can make budgeting more difficult.</a:t>
            </a:r>
          </a:p>
        </p:txBody>
      </p:sp>
      <p:sp>
        <p:nvSpPr>
          <p:cNvPr id="11" name="Rectangle 10">
            <a:extLst>
              <a:ext uri="{FF2B5EF4-FFF2-40B4-BE49-F238E27FC236}">
                <a16:creationId xmlns:a16="http://schemas.microsoft.com/office/drawing/2014/main" id="{44754F46-BB32-C840-9CF0-C33A916BAB6B}"/>
              </a:ext>
            </a:extLst>
          </p:cNvPr>
          <p:cNvSpPr/>
          <p:nvPr userDrawn="1"/>
        </p:nvSpPr>
        <p:spPr>
          <a:xfrm>
            <a:off x="8324649" y="3070233"/>
            <a:ext cx="3363767" cy="1477328"/>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Tracker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tracks or moves in line with a declared interest rate (usually the Bank of England base rate).  </a:t>
            </a:r>
          </a:p>
        </p:txBody>
      </p:sp>
    </p:spTree>
    <p:extLst>
      <p:ext uri="{BB962C8B-B14F-4D97-AF65-F5344CB8AC3E}">
        <p14:creationId xmlns:p14="http://schemas.microsoft.com/office/powerpoint/2010/main" val="1388175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11338261"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different interest rates charged will have a bearing on any decisions to be made about taking out a mortgage. In 2020, the average rates were: 1.66% (5 year fixed), 2.5% (2 year variable) and 2.32%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(tracker 2019 average).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To see how repayments are made, have a look at the following example. For a house costing £160,000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 current average house price for Wales) you would typically need to find a 5% deposit (£8,000). The loan required would therefore be £152,000. If the mortgage term was 25 years and the interest rate was a fixed 1.66% then your schedule* might look like this: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12" name="Rectangle 11">
            <a:extLst>
              <a:ext uri="{FF2B5EF4-FFF2-40B4-BE49-F238E27FC236}">
                <a16:creationId xmlns:a16="http://schemas.microsoft.com/office/drawing/2014/main" id="{ACE7FCA0-D38B-BC47-9BC2-9C7DDB851887}"/>
              </a:ext>
            </a:extLst>
          </p:cNvPr>
          <p:cNvSpPr/>
          <p:nvPr userDrawn="1"/>
        </p:nvSpPr>
        <p:spPr>
          <a:xfrm>
            <a:off x="399851" y="5626848"/>
            <a:ext cx="8704392"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total interest to be paid on the loan will be </a:t>
            </a:r>
            <a:r>
              <a:rPr lang="en-GB" b="1" dirty="0">
                <a:solidFill>
                  <a:srgbClr val="00303C"/>
                </a:solidFill>
                <a:effectLst/>
                <a:latin typeface="Swiss 721 SWA" panose="020B0504020202020204" pitchFamily="34" charset="0"/>
                <a:cs typeface="Futura" panose="020B0602020204020303" pitchFamily="34" charset="-79"/>
              </a:rPr>
              <a:t>£33,818,89</a:t>
            </a:r>
            <a:endParaRPr lang="en-GB" dirty="0">
              <a:solidFill>
                <a:srgbClr val="00303C"/>
              </a:solidFill>
              <a:effectLst/>
              <a:latin typeface="Futura" panose="020B0602020204020303" pitchFamily="34" charset="-79"/>
              <a:cs typeface="Futura" panose="020B0602020204020303" pitchFamily="34" charset="-79"/>
            </a:endParaRPr>
          </a:p>
        </p:txBody>
      </p:sp>
      <p:sp>
        <p:nvSpPr>
          <p:cNvPr id="13" name="Rectangle 12">
            <a:extLst>
              <a:ext uri="{FF2B5EF4-FFF2-40B4-BE49-F238E27FC236}">
                <a16:creationId xmlns:a16="http://schemas.microsoft.com/office/drawing/2014/main" id="{12C4981D-09F2-B245-AC5F-1D2A0A01A5B4}"/>
              </a:ext>
            </a:extLst>
          </p:cNvPr>
          <p:cNvSpPr/>
          <p:nvPr userDrawn="1"/>
        </p:nvSpPr>
        <p:spPr>
          <a:xfrm>
            <a:off x="8788591" y="5626848"/>
            <a:ext cx="3142592"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*Only selected years shown</a:t>
            </a:r>
            <a:endParaRPr lang="en-GB" dirty="0">
              <a:solidFill>
                <a:srgbClr val="002F3B"/>
              </a:solidFill>
              <a:effectLst/>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3C638D93-0F22-4E4E-97B8-AE75A7E2D3FB}"/>
              </a:ext>
            </a:extLst>
          </p:cNvPr>
          <p:cNvPicPr>
            <a:picLocks noChangeAspect="1"/>
          </p:cNvPicPr>
          <p:nvPr userDrawn="1"/>
        </p:nvPicPr>
        <p:blipFill>
          <a:blip r:embed="rId2"/>
          <a:stretch>
            <a:fillRect/>
          </a:stretch>
        </p:blipFill>
        <p:spPr>
          <a:xfrm>
            <a:off x="1943099" y="2750180"/>
            <a:ext cx="8026975" cy="2623134"/>
          </a:xfrm>
          <a:prstGeom prst="rect">
            <a:avLst/>
          </a:prstGeom>
        </p:spPr>
      </p:pic>
    </p:spTree>
    <p:extLst>
      <p:ext uri="{BB962C8B-B14F-4D97-AF65-F5344CB8AC3E}">
        <p14:creationId xmlns:p14="http://schemas.microsoft.com/office/powerpoint/2010/main" val="2477948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AAD005-7064-6545-AD46-69FE7B5794C9}"/>
              </a:ext>
            </a:extLst>
          </p:cNvPr>
          <p:cNvPicPr>
            <a:picLocks noChangeAspect="1"/>
          </p:cNvPicPr>
          <p:nvPr userDrawn="1"/>
        </p:nvPicPr>
        <p:blipFill rotWithShape="1">
          <a:blip r:embed="rId2"/>
          <a:srcRect l="17895" r="19058"/>
          <a:stretch/>
        </p:blipFill>
        <p:spPr>
          <a:xfrm>
            <a:off x="6082748" y="0"/>
            <a:ext cx="6109252" cy="6477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5454297" cy="3139321"/>
          </a:xfrm>
          <a:prstGeom prst="rect">
            <a:avLst/>
          </a:prstGeom>
        </p:spPr>
        <p:txBody>
          <a:bodyPr wrap="square">
            <a:spAutoFit/>
          </a:bodyPr>
          <a:lstStyle/>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Can you work out what is happening with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figures in the interest charged and principal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columns and why? </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Now calculate the average monthly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interest payment.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Use the figures to construct a graph or chart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showing the relationship between principal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and interest charged, over the 25-year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term of the mortgage. </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8545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61308"/>
            <a:ext cx="11228930"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has been much concern in the worlds of economics and politics about issues surrounding high-cost credit and the effect it is having on society, particularly on those who might otherwise be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financially excluded.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Read the text of a speech given by Andrew Bailey, chief executive of the Financial Conduct Authority in May 2018 about the impact of high cost credit.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find it at: </a:t>
            </a:r>
            <a:r>
              <a:rPr lang="en-GB" sz="1800" b="1" u="sng" kern="1200" dirty="0" err="1">
                <a:solidFill>
                  <a:srgbClr val="00303C"/>
                </a:solidFill>
                <a:effectLst/>
                <a:latin typeface="FUTURA MEDIUM" panose="020B0602020204020303" pitchFamily="34" charset="-79"/>
                <a:ea typeface="+mn-ea"/>
                <a:cs typeface="FUTURA MEDIUM" panose="020B0602020204020303" pitchFamily="34" charset="-79"/>
                <a:hlinkClick r:id="rId2"/>
              </a:rPr>
              <a:t>www.fca.org.uk</a:t>
            </a:r>
            <a:r>
              <a:rPr lang="en-GB" sz="1800" b="1" u="sng" kern="1200" dirty="0">
                <a:solidFill>
                  <a:srgbClr val="00303C"/>
                </a:solidFill>
                <a:effectLst/>
                <a:latin typeface="FUTURA MEDIUM" panose="020B0602020204020303" pitchFamily="34" charset="-79"/>
                <a:ea typeface="+mn-ea"/>
                <a:cs typeface="FUTURA MEDIUM" panose="020B0602020204020303" pitchFamily="34" charset="-79"/>
                <a:hlinkClick r:id="rId2"/>
              </a:rPr>
              <a:t>/news/speeches/high-cost-credit-what-next</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Create a list of 10 bullet points detailing the main points set out in the speech.</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HIGH COST CREDIT</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559847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Here are some borrowers with choices to make. Compare the deals they are considering by completing a table like the example shown for each. What would you advise in each case?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19-year-old Toni wants £450 to purchase the latest</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high-end games console. It would take her much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longer than she would like to save the money and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promotional sale she has spotted ends in a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few days’ time. As she has some money set aside,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she is confident she can pay everything back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within a year. Her options are:</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pre-arranged bank overdraft charged at 18% APR.</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Apply for a loan from a credit union charging an APR of 12%.</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store card at an APR of 24%. With this she will get reward points to use on future purchases.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there any other options which Toni might wish to consider? </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715687" y="1808922"/>
            <a:ext cx="4739490" cy="1916596"/>
          </a:xfrm>
          <a:prstGeom prst="rect">
            <a:avLst/>
          </a:prstGeom>
        </p:spPr>
      </p:pic>
    </p:spTree>
    <p:extLst>
      <p:ext uri="{BB962C8B-B14F-4D97-AF65-F5344CB8AC3E}">
        <p14:creationId xmlns:p14="http://schemas.microsoft.com/office/powerpoint/2010/main" val="775897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Alun is a 25-year-old single parent of twins in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desperate need of a new washer/dryer to keep up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with the demand for clean clothes. This will cost £500.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However, he is finding it difficult to make ends meet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as it is; by cutting back and shopping wisely he can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probably find £30 a month from his budget. His credit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rating is likely to be low, but he has never checked,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assumes that his borrowing options will be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extremely limited. His options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Buy via a catalogue across 36 months at an APR of 44.9%. There is a 12 month interest free, buy now,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pay later option.</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6 month payday loan where the APR is 750%.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doorstep lender charging the equivalent of 1,200% APR for an 18 month loan; repayment 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deferred for first 3 months.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there any other options which Alun might wish to consider?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16468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11" name="Picture 10">
            <a:extLst>
              <a:ext uri="{FF2B5EF4-FFF2-40B4-BE49-F238E27FC236}">
                <a16:creationId xmlns:a16="http://schemas.microsoft.com/office/drawing/2014/main" id="{FE26282B-B2EE-8447-90D3-CA69B882D8FB}"/>
              </a:ext>
            </a:extLst>
          </p:cNvPr>
          <p:cNvPicPr>
            <a:picLocks noChangeAspect="1"/>
          </p:cNvPicPr>
          <p:nvPr userDrawn="1"/>
        </p:nvPicPr>
        <p:blipFill rotWithShape="1">
          <a:blip r:embed="rId2"/>
          <a:srcRect l="14626" r="16732"/>
          <a:stretch/>
        </p:blipFill>
        <p:spPr>
          <a:xfrm>
            <a:off x="5801139" y="0"/>
            <a:ext cx="6390861" cy="6210642"/>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Faisal is 22 and works in an office as a trainee.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Although he is currently on the National Minimum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Wage, this will go up significantly when he becomes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qualified. His one big indulgence in life is watching TV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 this helps him to stay in and save money, 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sees it as a good investment. He would like to get a new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4K Ultra HD model so wants to borrow £3,500 across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approximately 3 years to help pay for it. He has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calculated he can afford to pay back £110 per month.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His options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Take out a 3 year hire purchase credit agreement from the dealership where he wants to buy the TV.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APR is 16.5%.</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Get a bank loan (also 3 years). The APR is 9.75%.</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Put the money required on his credit card. The APR is 15.9%.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other options which Faisal might wish to consider?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244631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GOOD OR BAD, MAKE SURE IT’S MANAGEABLE</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7098976"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7054842"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Whether the reason for the debt is deemed to be good or bad, the borrower must make sure that they can afford to pay it back. This usually means the borrower has budgeted for the repayment of the debt and has sufficient regular income to cover the cost.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case, the debt would be called manageable debt.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a debt is taken on with no means to repay it, then this is called unmanageable debt.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difference between manageable and unmanageable debt is not always straightforward as people’s situations can change. Imagine someone who took out a debt they could manage and afford then loses their job. Very quickly, the once manageable debt can become unmanageable.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explore more about manageable and unmanageable debt later in the chapter.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pic>
        <p:nvPicPr>
          <p:cNvPr id="3" name="Picture 2">
            <a:extLst>
              <a:ext uri="{FF2B5EF4-FFF2-40B4-BE49-F238E27FC236}">
                <a16:creationId xmlns:a16="http://schemas.microsoft.com/office/drawing/2014/main" id="{13F07115-17F3-A746-9DE0-068E4332FF21}"/>
              </a:ext>
            </a:extLst>
          </p:cNvPr>
          <p:cNvPicPr>
            <a:picLocks noChangeAspect="1"/>
          </p:cNvPicPr>
          <p:nvPr userDrawn="1"/>
        </p:nvPicPr>
        <p:blipFill rotWithShape="1">
          <a:blip r:embed="rId3"/>
          <a:srcRect l="24320" r="23008"/>
          <a:stretch/>
        </p:blipFill>
        <p:spPr>
          <a:xfrm>
            <a:off x="8075577" y="1178730"/>
            <a:ext cx="3715966" cy="4703228"/>
          </a:xfrm>
          <a:prstGeom prst="rect">
            <a:avLst/>
          </a:prstGeom>
        </p:spPr>
      </p:pic>
    </p:spTree>
    <p:extLst>
      <p:ext uri="{BB962C8B-B14F-4D97-AF65-F5344CB8AC3E}">
        <p14:creationId xmlns:p14="http://schemas.microsoft.com/office/powerpoint/2010/main" val="310365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Name three different forms of borrowing</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meant by good and bad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is good and bad debt different to manageable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unmanageable debt?</a:t>
            </a:r>
          </a:p>
        </p:txBody>
      </p:sp>
    </p:spTree>
    <p:extLst>
      <p:ext uri="{BB962C8B-B14F-4D97-AF65-F5344CB8AC3E}">
        <p14:creationId xmlns:p14="http://schemas.microsoft.com/office/powerpoint/2010/main" val="364672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REPAYMENT, INTEREST AND APR</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9" name="TextBox 8">
            <a:extLst>
              <a:ext uri="{FF2B5EF4-FFF2-40B4-BE49-F238E27FC236}">
                <a16:creationId xmlns:a16="http://schemas.microsoft.com/office/drawing/2014/main" id="{594EA7ED-D55F-5643-A5EA-A8A8268F8868}"/>
              </a:ext>
            </a:extLst>
          </p:cNvPr>
          <p:cNvSpPr txBox="1"/>
          <p:nvPr userDrawn="1"/>
        </p:nvSpPr>
        <p:spPr>
          <a:xfrm>
            <a:off x="1119801" y="12378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REPAYING THE DEBT</a:t>
            </a:r>
          </a:p>
        </p:txBody>
      </p:sp>
      <p:cxnSp>
        <p:nvCxnSpPr>
          <p:cNvPr id="10" name="Straight Connector 9">
            <a:extLst>
              <a:ext uri="{FF2B5EF4-FFF2-40B4-BE49-F238E27FC236}">
                <a16:creationId xmlns:a16="http://schemas.microsoft.com/office/drawing/2014/main" id="{8B1C01F8-25F6-E143-B0B5-E2A488FF3014}"/>
              </a:ext>
            </a:extLst>
          </p:cNvPr>
          <p:cNvCxnSpPr>
            <a:cxnSpLocks/>
          </p:cNvCxnSpPr>
          <p:nvPr userDrawn="1"/>
        </p:nvCxnSpPr>
        <p:spPr>
          <a:xfrm>
            <a:off x="1214128" y="1659959"/>
            <a:ext cx="295782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9E1186-66C9-3E46-9419-1561656B185B}"/>
              </a:ext>
            </a:extLst>
          </p:cNvPr>
          <p:cNvPicPr>
            <a:picLocks noChangeAspect="1"/>
          </p:cNvPicPr>
          <p:nvPr userDrawn="1"/>
        </p:nvPicPr>
        <p:blipFill>
          <a:blip r:embed="rId2"/>
          <a:stretch>
            <a:fillRect/>
          </a:stretch>
        </p:blipFill>
        <p:spPr>
          <a:xfrm>
            <a:off x="536721" y="1167192"/>
            <a:ext cx="602958" cy="602958"/>
          </a:xfrm>
          <a:prstGeom prst="rect">
            <a:avLst/>
          </a:prstGeom>
        </p:spPr>
      </p:pic>
      <p:sp>
        <p:nvSpPr>
          <p:cNvPr id="2" name="Rectangle 1">
            <a:extLst>
              <a:ext uri="{FF2B5EF4-FFF2-40B4-BE49-F238E27FC236}">
                <a16:creationId xmlns:a16="http://schemas.microsoft.com/office/drawing/2014/main" id="{B642A41D-9FE0-1745-B981-95C0B3FCDF39}"/>
              </a:ext>
            </a:extLst>
          </p:cNvPr>
          <p:cNvSpPr/>
          <p:nvPr userDrawn="1"/>
        </p:nvSpPr>
        <p:spPr>
          <a:xfrm>
            <a:off x="533399" y="1914886"/>
            <a:ext cx="11045687"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money is borrowed it has to be repaid. In fact, there are three things which have to be repaid:</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original sum borrowed (known as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Interest which is added to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Any charges or fees connected to the loan of the principal.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When you borrow money from a bank they will add interest onto the amount you have borrowed.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This is the bank’s reward for lending you the money. </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761732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05" r:id="rId3"/>
    <p:sldLayoutId id="2147483750" r:id="rId4"/>
    <p:sldLayoutId id="2147483701"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47" r:id="rId54"/>
    <p:sldLayoutId id="2147483799" r:id="rId55"/>
    <p:sldLayoutId id="2147483800" r:id="rId56"/>
    <p:sldLayoutId id="2147483801" r:id="rId57"/>
    <p:sldLayoutId id="2147483802" r:id="rId58"/>
    <p:sldLayoutId id="2147483803" r:id="rId59"/>
    <p:sldLayoutId id="2147483804"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2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FEA0-94BD-8F4D-9978-F6DEF9C571D4}"/>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5A43D32-E3FA-744F-9A2B-3337FBFE2F2B}"/>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A139DD3-93CF-4B48-A1DC-46BC3879FF89}"/>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E69B7845-271C-AF4D-AA4D-B3F5BB3DC728}"/>
              </a:ext>
            </a:extLst>
          </p:cNvPr>
          <p:cNvSpPr/>
          <p:nvPr/>
        </p:nvSpPr>
        <p:spPr>
          <a:xfrm>
            <a:off x="5974918" y="1183310"/>
            <a:ext cx="589240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repayment formula on the left, calculate the total amount that would need to be repaid if borrowing £3,000 for 1 year at the following rates:</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25.5%</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36.8%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1,499% (payday lenders really do charge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much!)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22990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9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8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EC78C-620D-7940-B876-6AB627520DA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ABF71-EAA4-AF4C-983F-6E365FEFB0A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1103D78-0F0D-AA49-9678-5E65DBCDD5DB}"/>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1192B33-1A2F-0147-9D4B-D722F2FEDAA2}"/>
              </a:ext>
            </a:extLst>
          </p:cNvPr>
          <p:cNvSpPr/>
          <p:nvPr/>
        </p:nvSpPr>
        <p:spPr>
          <a:xfrm>
            <a:off x="506226" y="1202709"/>
            <a:ext cx="10847574"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compound interest formula, calculate the total amount that would need to be repaid if borrowing £3,000 at an interest rate of 20% over the following periods: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2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4 years</a:t>
            </a:r>
          </a:p>
          <a:p>
            <a:r>
              <a:rPr lang="en-GB" b="1" dirty="0">
                <a:solidFill>
                  <a:srgbClr val="00303C"/>
                </a:solidFill>
                <a:latin typeface="FUTURA MEDIUM" panose="020B0602020204020303" pitchFamily="34" charset="-79"/>
                <a:cs typeface="FUTURA MEDIUM" panose="020B0602020204020303" pitchFamily="34" charset="-79"/>
              </a:rPr>
              <a:t>3. </a:t>
            </a:r>
            <a:r>
              <a:rPr lang="en-GB" dirty="0">
                <a:solidFill>
                  <a:srgbClr val="00303C"/>
                </a:solidFill>
                <a:latin typeface="Futura Medium" panose="020B0602020204020303" pitchFamily="34" charset="-79"/>
                <a:cs typeface="Futura Medium" panose="020B0602020204020303" pitchFamily="34" charset="-79"/>
              </a:rPr>
              <a:t>7 years</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15 years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Now try...</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3 months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6 months</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9387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D03D81-B04A-EE4B-B970-DBF1307196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4923F2E-D217-FB42-8BDB-90BD4C1A9938}"/>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2A00AC0-0267-3F4F-A4FD-4E5521183E5C}"/>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8F93676A-32FE-2741-B975-79BE42EE069C}"/>
              </a:ext>
            </a:extLst>
          </p:cNvPr>
          <p:cNvSpPr/>
          <p:nvPr/>
        </p:nvSpPr>
        <p:spPr>
          <a:xfrm>
            <a:off x="5974918" y="1183310"/>
            <a:ext cx="5892404" cy="3139321"/>
          </a:xfrm>
          <a:prstGeom prst="rect">
            <a:avLst/>
          </a:prstGeom>
        </p:spPr>
        <p:txBody>
          <a:bodyPr wrap="square">
            <a:spAutoFit/>
          </a:bodyPr>
          <a:lstStyle/>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definitions of fixed-rate and variable-rate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borrowing, explain one advantage and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disadvantage of each.</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Consider what the impact would be for people with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variable-rate borrowing of:</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 rise in interest rates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 fall in interest rates</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if they had fixed rate borrowing?</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74247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30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64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9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4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6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00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255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22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8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64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02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27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8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4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41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41952-E03C-D844-BE66-D2CDD7AD91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B5C2E4-5C55-3D40-8873-C8152B1C035D}"/>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16CE1FD6-BE53-724B-B11E-C057581A157A}"/>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A9AF85D5-CCAA-7B47-8AA3-61DD7668868D}"/>
              </a:ext>
            </a:extLst>
          </p:cNvPr>
          <p:cNvSpPr/>
          <p:nvPr/>
        </p:nvSpPr>
        <p:spPr>
          <a:xfrm>
            <a:off x="5974918" y="1183310"/>
            <a:ext cx="5892404"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Carry out research on credit unions and payday lenders and write some bullet points about what you have discovered. Consider including: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products they offer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their interest rates are</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How they differ from banks</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pros and cons of each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93471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05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43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2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6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12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92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444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6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5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351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512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1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3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76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92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02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90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164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2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961BA-F131-B845-99DA-471337126CDD}"/>
              </a:ext>
            </a:extLst>
          </p:cNvPr>
          <p:cNvPicPr/>
          <p:nvPr/>
        </p:nvPicPr>
        <p:blipFill>
          <a:blip r:embed="rId2"/>
          <a:stretch>
            <a:fillRect/>
          </a:stretch>
        </p:blipFill>
        <p:spPr>
          <a:xfrm>
            <a:off x="469426" y="2077492"/>
            <a:ext cx="761629" cy="602956"/>
          </a:xfrm>
          <a:prstGeom prst="rect">
            <a:avLst/>
          </a:prstGeom>
        </p:spPr>
      </p:pic>
      <p:sp>
        <p:nvSpPr>
          <p:cNvPr id="3" name="TextBox 2">
            <a:extLst>
              <a:ext uri="{FF2B5EF4-FFF2-40B4-BE49-F238E27FC236}">
                <a16:creationId xmlns:a16="http://schemas.microsoft.com/office/drawing/2014/main" id="{DCA605C4-3284-3F46-97D5-B61DF6116BF0}"/>
              </a:ext>
            </a:extLst>
          </p:cNvPr>
          <p:cNvSpPr txBox="1"/>
          <p:nvPr/>
        </p:nvSpPr>
        <p:spPr>
          <a:xfrm>
            <a:off x="1058705" y="214813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4CEAF9F2-C280-1B44-8D02-2CB2AE0CF199}"/>
              </a:ext>
            </a:extLst>
          </p:cNvPr>
          <p:cNvCxnSpPr>
            <a:cxnSpLocks/>
          </p:cNvCxnSpPr>
          <p:nvPr/>
        </p:nvCxnSpPr>
        <p:spPr>
          <a:xfrm>
            <a:off x="1153031" y="2570258"/>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3E50469-CC2B-DA4B-9DF4-8FA8FB4252E3}"/>
              </a:ext>
            </a:extLst>
          </p:cNvPr>
          <p:cNvSpPr/>
          <p:nvPr/>
        </p:nvSpPr>
        <p:spPr>
          <a:xfrm>
            <a:off x="449548" y="2751094"/>
            <a:ext cx="11159356" cy="2862322"/>
          </a:xfrm>
          <a:prstGeom prst="rect">
            <a:avLst/>
          </a:prstGeom>
        </p:spPr>
        <p:txBody>
          <a:bodyPr wrap="square">
            <a:spAutoFit/>
          </a:bodyPr>
          <a:lstStyle/>
          <a:p>
            <a:r>
              <a:rPr lang="en-GB" dirty="0">
                <a:solidFill>
                  <a:srgbClr val="00303C"/>
                </a:solidFill>
                <a:effectLst/>
                <a:latin typeface="Futura Medium" panose="020B0602020204020303" pitchFamily="34" charset="-79"/>
                <a:cs typeface="Futura Medium" panose="020B0602020204020303" pitchFamily="34" charset="-79"/>
              </a:rPr>
              <a:t>Cai has an outstanding balance of £1,000 on his credit card but he urgently needs to replace his broken boiler. As he doesn’t have any savings, and always ends the month overdrawn, he is considering taking out a payday loan to pay for this rather than using his credit card.</a:t>
            </a:r>
          </a:p>
          <a:p>
            <a:pPr marL="0" indent="0">
              <a:buNone/>
            </a:pPr>
            <a:endParaRPr lang="en-GB" dirty="0">
              <a:solidFill>
                <a:srgbClr val="00303C"/>
              </a:solidFill>
              <a:effectLst/>
              <a:latin typeface="Futura Medium" panose="020B0602020204020303" pitchFamily="34" charset="-79"/>
              <a:cs typeface="Futura Medium" panose="020B0602020204020303" pitchFamily="34" charset="-79"/>
            </a:endParaRPr>
          </a:p>
          <a:p>
            <a:pPr marL="0" indent="0">
              <a:buNone/>
            </a:pPr>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In your opinion, do you think that Cai’s credit card debt is manageable or unmanageable? </a:t>
            </a:r>
          </a:p>
          <a:p>
            <a:pPr marL="0" indent="0">
              <a:buNone/>
            </a:pPr>
            <a:r>
              <a:rPr lang="en-GB" dirty="0">
                <a:solidFill>
                  <a:srgbClr val="00303C"/>
                </a:solidFill>
                <a:effectLst/>
                <a:latin typeface="Futura Medium" panose="020B0602020204020303" pitchFamily="34" charset="-79"/>
                <a:cs typeface="Futura Medium" panose="020B0602020204020303" pitchFamily="34" charset="-79"/>
              </a:rPr>
              <a:t>    Explain your reasons why.</a:t>
            </a:r>
          </a:p>
          <a:p>
            <a:r>
              <a:rPr lang="en-GB" b="1" dirty="0">
                <a:solidFill>
                  <a:srgbClr val="00303C"/>
                </a:solidFill>
                <a:effectLst/>
                <a:latin typeface="FUTURA MEDIUM" panose="020B0602020204020303" pitchFamily="34" charset="-79"/>
                <a:cs typeface="FUTURA MEDIUM" panose="020B0602020204020303" pitchFamily="34" charset="-79"/>
              </a:rPr>
              <a:t>2.</a:t>
            </a:r>
            <a:r>
              <a:rPr lang="en-GB" dirty="0">
                <a:solidFill>
                  <a:srgbClr val="00303C"/>
                </a:solidFill>
                <a:effectLst/>
                <a:latin typeface="Futura Medium" panose="020B0602020204020303" pitchFamily="34" charset="-79"/>
                <a:cs typeface="Futura Medium" panose="020B0602020204020303" pitchFamily="34" charset="-79"/>
              </a:rPr>
              <a:t> Should Cai take out the payday loan or use his credit card? Explain your answer.</a:t>
            </a:r>
          </a:p>
          <a:p>
            <a:r>
              <a:rPr lang="en-GB" b="1" dirty="0">
                <a:solidFill>
                  <a:srgbClr val="00303C"/>
                </a:solidFill>
                <a:effectLst/>
                <a:latin typeface="FUTURA MEDIUM" panose="020B0602020204020303" pitchFamily="34" charset="-79"/>
                <a:cs typeface="FUTURA MEDIUM" panose="020B0602020204020303" pitchFamily="34" charset="-79"/>
              </a:rPr>
              <a:t>3.</a:t>
            </a:r>
            <a:r>
              <a:rPr lang="en-GB" dirty="0">
                <a:solidFill>
                  <a:srgbClr val="00303C"/>
                </a:solidFill>
                <a:effectLst/>
                <a:latin typeface="Futura Medium" panose="020B0602020204020303" pitchFamily="34" charset="-79"/>
                <a:cs typeface="Futura Medium" panose="020B0602020204020303" pitchFamily="34" charset="-79"/>
              </a:rPr>
              <a:t> What other borrowing options does Cai have? </a:t>
            </a:r>
          </a:p>
          <a:p>
            <a:r>
              <a:rPr lang="en-GB" b="1" dirty="0">
                <a:solidFill>
                  <a:srgbClr val="00303C"/>
                </a:solidFill>
                <a:effectLst/>
                <a:latin typeface="FUTURA MEDIUM" panose="020B0602020204020303" pitchFamily="34" charset="-79"/>
                <a:cs typeface="FUTURA MEDIUM" panose="020B0602020204020303" pitchFamily="34" charset="-79"/>
              </a:rPr>
              <a:t>4. </a:t>
            </a:r>
            <a:r>
              <a:rPr lang="en-GB" dirty="0">
                <a:solidFill>
                  <a:srgbClr val="00303C"/>
                </a:solidFill>
                <a:effectLst/>
                <a:latin typeface="Futura Medium" panose="020B0602020204020303" pitchFamily="34" charset="-79"/>
                <a:cs typeface="Futura Medium" panose="020B0602020204020303" pitchFamily="34" charset="-79"/>
              </a:rPr>
              <a:t>Recommend the most appropriate method of borrowing for Cai and his situation.</a:t>
            </a:r>
          </a:p>
          <a:p>
            <a:r>
              <a:rPr lang="en-GB" b="1" dirty="0">
                <a:solidFill>
                  <a:srgbClr val="00303C"/>
                </a:solidFill>
                <a:effectLst/>
                <a:latin typeface="FUTURA MEDIUM" panose="020B0602020204020303" pitchFamily="34" charset="-79"/>
                <a:cs typeface="FUTURA MEDIUM" panose="020B0602020204020303" pitchFamily="34" charset="-79"/>
              </a:rPr>
              <a:t>5.</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Recommend to Cai how he could reduce the balance on his credit card.</a:t>
            </a:r>
          </a:p>
        </p:txBody>
      </p:sp>
    </p:spTree>
    <p:extLst>
      <p:ext uri="{BB962C8B-B14F-4D97-AF65-F5344CB8AC3E}">
        <p14:creationId xmlns:p14="http://schemas.microsoft.com/office/powerpoint/2010/main" val="420224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011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42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834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94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77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7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C28D9-D245-E241-91C6-62E8ABD02D3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C19F513-ED79-564B-9B38-610C16DB8A94}"/>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E225A4BE-5417-8D4A-AC3E-AAD8D467E82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364C040-B957-F44D-82D9-D0DF5F8E53A4}"/>
              </a:ext>
            </a:extLst>
          </p:cNvPr>
          <p:cNvSpPr/>
          <p:nvPr/>
        </p:nvSpPr>
        <p:spPr>
          <a:xfrm>
            <a:off x="506226" y="1202709"/>
            <a:ext cx="5165719"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list below and identify those that would be classed as “good” debt and those classed as “bad” debt.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Borrowing to:</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Go on an exotic holiday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Buy a car to travel to work each day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Buy a house to live in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Get a wardrobe full of new clothes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Fund higher education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Get festival tickets</a:t>
            </a:r>
          </a:p>
        </p:txBody>
      </p:sp>
    </p:spTree>
    <p:extLst>
      <p:ext uri="{BB962C8B-B14F-4D97-AF65-F5344CB8AC3E}">
        <p14:creationId xmlns:p14="http://schemas.microsoft.com/office/powerpoint/2010/main" val="399655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03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0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6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295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2.xml><?xml version="1.0" encoding="utf-8"?>
<ds:datastoreItem xmlns:ds="http://schemas.openxmlformats.org/officeDocument/2006/customXml" ds:itemID="{F93F3ED9-1BD4-4820-8F1D-93F118989C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2BEDE4-0827-4AE3-8E37-B09D42B3DA00}">
  <ds:schemaRefs>
    <ds:schemaRef ds:uri="e84f4d98-5b50-4433-a4a3-32a81decaf38"/>
    <ds:schemaRef ds:uri="http://schemas.microsoft.com/office/infopath/2007/PartnerControls"/>
    <ds:schemaRef ds:uri="http://purl.org/dc/term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ad2764ca-0826-48b4-bf14-962cadcbcdea"/>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1472</TotalTime>
  <Words>426</Words>
  <Application>Microsoft Office PowerPoint</Application>
  <PresentationFormat>Widescreen</PresentationFormat>
  <Paragraphs>58</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111</cp:revision>
  <dcterms:created xsi:type="dcterms:W3CDTF">2020-11-11T10:55:19Z</dcterms:created>
  <dcterms:modified xsi:type="dcterms:W3CDTF">2021-06-28T11:29:42Z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